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 id="2147483655" r:id="rId6"/>
    <p:sldMasterId id="2147483666" r:id="rId7"/>
  </p:sldMasterIdLst>
  <p:notesMasterIdLst>
    <p:notesMasterId r:id="rId32"/>
  </p:notesMasterIdLst>
  <p:handoutMasterIdLst>
    <p:handoutMasterId r:id="rId33"/>
  </p:handoutMasterIdLst>
  <p:sldIdLst>
    <p:sldId id="323" r:id="rId8"/>
    <p:sldId id="334" r:id="rId9"/>
    <p:sldId id="267" r:id="rId10"/>
    <p:sldId id="288" r:id="rId11"/>
    <p:sldId id="297" r:id="rId12"/>
    <p:sldId id="300" r:id="rId13"/>
    <p:sldId id="335" r:id="rId14"/>
    <p:sldId id="336" r:id="rId15"/>
    <p:sldId id="304" r:id="rId16"/>
    <p:sldId id="321" r:id="rId17"/>
    <p:sldId id="306" r:id="rId18"/>
    <p:sldId id="311" r:id="rId19"/>
    <p:sldId id="316" r:id="rId20"/>
    <p:sldId id="326" r:id="rId21"/>
    <p:sldId id="301" r:id="rId22"/>
    <p:sldId id="310" r:id="rId23"/>
    <p:sldId id="298" r:id="rId24"/>
    <p:sldId id="299" r:id="rId25"/>
    <p:sldId id="269" r:id="rId26"/>
    <p:sldId id="302" r:id="rId27"/>
    <p:sldId id="308" r:id="rId28"/>
    <p:sldId id="314" r:id="rId29"/>
    <p:sldId id="303" r:id="rId30"/>
    <p:sldId id="330" r:id="rId31"/>
  </p:sldIdLst>
  <p:sldSz cx="9144000" cy="5143500" type="screen16x9"/>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81">
          <p15:clr>
            <a:srgbClr val="A4A3A4"/>
          </p15:clr>
        </p15:guide>
        <p15:guide id="2" orient="horz" pos="804" userDrawn="1">
          <p15:clr>
            <a:srgbClr val="A4A3A4"/>
          </p15:clr>
        </p15:guide>
        <p15:guide id="3" orient="horz" pos="395" userDrawn="1">
          <p15:clr>
            <a:srgbClr val="A4A3A4"/>
          </p15:clr>
        </p15:guide>
        <p15:guide id="4" pos="5391">
          <p15:clr>
            <a:srgbClr val="A4A3A4"/>
          </p15:clr>
        </p15:guide>
        <p15:guide id="5" pos="377">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CF00"/>
    <a:srgbClr val="7D1F7F"/>
    <a:srgbClr val="00726F"/>
    <a:srgbClr val="9E7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60"/>
    <p:restoredTop sz="64348"/>
  </p:normalViewPr>
  <p:slideViewPr>
    <p:cSldViewPr snapToGrid="0">
      <p:cViewPr>
        <p:scale>
          <a:sx n="83" d="100"/>
          <a:sy n="83" d="100"/>
        </p:scale>
        <p:origin x="144" y="448"/>
      </p:cViewPr>
      <p:guideLst>
        <p:guide orient="horz" pos="2981"/>
        <p:guide orient="horz" pos="804"/>
        <p:guide orient="horz" pos="395"/>
        <p:guide pos="5391"/>
        <p:guide pos="377"/>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2E3049-D578-4445-BFC4-DEF3D1663717}" type="datetimeFigureOut">
              <a:rPr lang="de-CH" smtClean="0"/>
              <a:t>30.06.2026</a:t>
            </a:fld>
            <a:endParaRPr lang="de-CH"/>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A5B1B246-000B-4331-B4DE-0FF0F795C26E}" type="slidenum">
              <a:rPr lang="de-CH" smtClean="0"/>
              <a:t>‹#›</a:t>
            </a:fld>
            <a:endParaRPr lang="de-CH"/>
          </a:p>
        </p:txBody>
      </p:sp>
    </p:spTree>
    <p:extLst>
      <p:ext uri="{BB962C8B-B14F-4D97-AF65-F5344CB8AC3E}">
        <p14:creationId xmlns:p14="http://schemas.microsoft.com/office/powerpoint/2010/main" val="3175066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08C3446E-E450-48E4-81E8-D8ED32EF6F4E}" type="datetimeFigureOut">
              <a:rPr lang="de-CH" smtClean="0"/>
              <a:t>30.06.2026</a:t>
            </a:fld>
            <a:endParaRPr lang="de-CH"/>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5781544-AF79-42B1-9649-C6405885DB1C}" type="slidenum">
              <a:rPr lang="de-CH" smtClean="0"/>
              <a:t>‹#›</a:t>
            </a:fld>
            <a:endParaRPr lang="de-CH"/>
          </a:p>
        </p:txBody>
      </p:sp>
    </p:spTree>
    <p:extLst>
      <p:ext uri="{BB962C8B-B14F-4D97-AF65-F5344CB8AC3E}">
        <p14:creationId xmlns:p14="http://schemas.microsoft.com/office/powerpoint/2010/main" val="2050356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QUIZZ proposé suite à la collaboration PSFR + PSVD sur le projet «</a:t>
            </a:r>
            <a:r>
              <a:rPr lang="fr-CH" sz="1200" i="1" kern="1200" dirty="0">
                <a:solidFill>
                  <a:schemeClr val="tx1"/>
                </a:solidFill>
                <a:effectLst/>
                <a:latin typeface="+mn-lt"/>
                <a:ea typeface="+mn-ea"/>
                <a:cs typeface="+mn-cs"/>
              </a:rPr>
              <a:t>Adaptation du logement 2024-2025 » </a:t>
            </a:r>
            <a:r>
              <a:rPr lang="fr-CH" dirty="0"/>
              <a:t>financé par PSCH. </a:t>
            </a:r>
          </a:p>
          <a:p>
            <a:r>
              <a:rPr lang="fr-CH" dirty="0"/>
              <a:t>Ce QUIZZ permet de mettre en avant les principales thématiques en lien avec les adaptations architecturales. </a:t>
            </a:r>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a:t>
            </a:fld>
            <a:endParaRPr lang="de-CH"/>
          </a:p>
        </p:txBody>
      </p:sp>
    </p:spTree>
    <p:extLst>
      <p:ext uri="{BB962C8B-B14F-4D97-AF65-F5344CB8AC3E}">
        <p14:creationId xmlns:p14="http://schemas.microsoft.com/office/powerpoint/2010/main" val="476399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La </a:t>
            </a:r>
            <a:r>
              <a:rPr lang="fr-CH" dirty="0" err="1"/>
              <a:t>Priairie</a:t>
            </a:r>
            <a:r>
              <a:rPr lang="fr-CH" dirty="0"/>
              <a:t> 1 (FR) </a:t>
            </a:r>
          </a:p>
          <a:p>
            <a:endParaRPr lang="fr-CH" dirty="0"/>
          </a:p>
          <a:p>
            <a:r>
              <a:rPr lang="fr-CH" dirty="0"/>
              <a:t>Les fauteuils roulants, fauteuils électriques et rollators sont des accessoires essentiels au quotidien pour certains seniors, et selon leur évolution de vie. </a:t>
            </a:r>
          </a:p>
          <a:p>
            <a:r>
              <a:rPr lang="fr-CH" dirty="0"/>
              <a:t>Des espaces nécessaires, appropriés et accessibles sont nécessaires dans les projets architecturaux. </a:t>
            </a:r>
          </a:p>
          <a:p>
            <a:endParaRPr lang="fr-CH" dirty="0"/>
          </a:p>
          <a:p>
            <a:r>
              <a:rPr lang="fr-CH" dirty="0"/>
              <a:t>Des prises accessibles, en hauteurs sont aussi nécessaires pour charger les fauteuils électriques </a:t>
            </a:r>
          </a:p>
          <a:p>
            <a:endParaRPr lang="fr-CH" dirty="0"/>
          </a:p>
          <a:p>
            <a:r>
              <a:rPr lang="fr-CH" dirty="0"/>
              <a:t>Ici la signalétique a la qualité d’être grande et visible. On pourrait imaginer des couleurs par étages par exemples pour créer des repères. </a:t>
            </a:r>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10</a:t>
            </a:fld>
            <a:endParaRPr lang="de-CH"/>
          </a:p>
        </p:txBody>
      </p:sp>
    </p:spTree>
    <p:extLst>
      <p:ext uri="{BB962C8B-B14F-4D97-AF65-F5344CB8AC3E}">
        <p14:creationId xmlns:p14="http://schemas.microsoft.com/office/powerpoint/2010/main" val="2421645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solidFill>
                  <a:srgbClr val="00B050"/>
                </a:solidFill>
              </a:rPr>
              <a:t>(gauche) Appartement à Fribourg, financement par Le </a:t>
            </a:r>
            <a:r>
              <a:rPr lang="fr-FR" sz="1200" dirty="0" err="1">
                <a:solidFill>
                  <a:srgbClr val="00B050"/>
                </a:solidFill>
              </a:rPr>
              <a:t>Frauenverein</a:t>
            </a:r>
            <a:r>
              <a:rPr lang="fr-CH" dirty="0"/>
              <a:t> (BJ)</a:t>
            </a:r>
          </a:p>
          <a:p>
            <a:r>
              <a:rPr lang="fr-CH" dirty="0"/>
              <a:t>(droite) Immeuble à Morges (VD) – projet Vieillir chez soi </a:t>
            </a:r>
          </a:p>
          <a:p>
            <a:endParaRPr lang="fr-CH" dirty="0"/>
          </a:p>
          <a:p>
            <a:r>
              <a:rPr lang="fr-CH" dirty="0"/>
              <a:t>Dans les appartements ou dans les communs, il existe souvent des seuils, qui peuvent être un obstacle et entrainer des chutes. </a:t>
            </a:r>
          </a:p>
          <a:p>
            <a:r>
              <a:rPr lang="fr-CH" dirty="0"/>
              <a:t>Il est parfois possible de les enlever ou les modifier, mais aussi d’ajouter des éléments temporaires qui facilitent les passages, notamment pour fauteuils et/ou rollator. </a:t>
            </a:r>
          </a:p>
          <a:p>
            <a:endParaRPr lang="fr-CH" dirty="0"/>
          </a:p>
          <a:p>
            <a:pPr marL="171450" indent="-171450">
              <a:buFontTx/>
              <a:buChar char="-"/>
            </a:pPr>
            <a:r>
              <a:rPr lang="fr-CH" dirty="0"/>
              <a:t>Possibilité de minimiser des seuils obstacles par des «pentes» </a:t>
            </a:r>
          </a:p>
          <a:p>
            <a:pPr marL="171450" indent="-171450">
              <a:buFontTx/>
              <a:buChar char="-"/>
            </a:pPr>
            <a:r>
              <a:rPr lang="fr-CH" dirty="0"/>
              <a:t>Les choix des couleurs peut aussi être important pour les personnes males voyantes</a:t>
            </a:r>
          </a:p>
          <a:p>
            <a:pPr marL="171450" indent="-171450">
              <a:buFontTx/>
              <a:buChar char="-"/>
            </a:pPr>
            <a:endParaRPr lang="fr-CH" dirty="0"/>
          </a:p>
          <a:p>
            <a:pPr marL="171450" indent="-171450">
              <a:buFontTx/>
              <a:buChar char="-"/>
            </a:pPr>
            <a:r>
              <a:rPr lang="fr-CH" dirty="0"/>
              <a:t>Les accessoires présentés ici présentent l’avantage d’être modulables et d’être ajoutés ou enlevés très facilement, selon les besoins. </a:t>
            </a:r>
          </a:p>
          <a:p>
            <a:pPr marL="171450" indent="-171450">
              <a:buFontTx/>
              <a:buChar char="-"/>
            </a:pPr>
            <a:r>
              <a:rPr lang="fr-CH" dirty="0"/>
              <a:t>Le maintien du chez soi est essentiel, nous voyons ici des tapis qui peuvent être un obstacle, néanmoins si bien fixés au sol peuvent aussi être un repère pour certaines personnes. Possibilité de mettre les tapis au mur (si attachement personnels) </a:t>
            </a:r>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11</a:t>
            </a:fld>
            <a:endParaRPr lang="de-CH"/>
          </a:p>
        </p:txBody>
      </p:sp>
    </p:spTree>
    <p:extLst>
      <p:ext uri="{BB962C8B-B14F-4D97-AF65-F5344CB8AC3E}">
        <p14:creationId xmlns:p14="http://schemas.microsoft.com/office/powerpoint/2010/main" val="689113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a:solidFill>
                  <a:srgbClr val="00B050"/>
                </a:solidFill>
              </a:rPr>
              <a:t>(gauche) Appartement à Fribourg, financement par Le </a:t>
            </a:r>
            <a:r>
              <a:rPr lang="fr-FR" sz="1200" dirty="0" err="1">
                <a:solidFill>
                  <a:srgbClr val="00B050"/>
                </a:solidFill>
              </a:rPr>
              <a:t>Frauenverein</a:t>
            </a:r>
            <a:r>
              <a:rPr lang="fr-CH" dirty="0"/>
              <a:t> (BJ)</a:t>
            </a:r>
          </a:p>
          <a:p>
            <a:r>
              <a:rPr lang="fr-CH" dirty="0"/>
              <a:t>(droite) Immeuble à Morges (VD) – projet Vieillir chez soi </a:t>
            </a:r>
          </a:p>
          <a:p>
            <a:endParaRPr lang="fr-CH" dirty="0"/>
          </a:p>
          <a:p>
            <a:r>
              <a:rPr lang="fr-CH" dirty="0"/>
              <a:t>Dans les appartements ou dans les communs, il existe souvent des seuils, qui peuvent être un obstacle et entrainer des chutes. </a:t>
            </a:r>
          </a:p>
          <a:p>
            <a:r>
              <a:rPr lang="fr-CH" dirty="0"/>
              <a:t>Il est parfois possible de les enlever ou les modifier, mais aussi d’ajouter des éléments temporaires qui facilitent les passages, notamment pour fauteuils et/ou rollator. </a:t>
            </a:r>
          </a:p>
          <a:p>
            <a:endParaRPr lang="fr-CH" dirty="0"/>
          </a:p>
          <a:p>
            <a:pPr marL="171450" indent="-171450">
              <a:buFontTx/>
              <a:buChar char="-"/>
            </a:pPr>
            <a:r>
              <a:rPr lang="fr-CH" dirty="0"/>
              <a:t>Possibilité de minimiser des seuils obstacles par des «pentes» </a:t>
            </a:r>
          </a:p>
          <a:p>
            <a:pPr marL="171450" indent="-171450">
              <a:buFontTx/>
              <a:buChar char="-"/>
            </a:pPr>
            <a:r>
              <a:rPr lang="fr-CH" dirty="0"/>
              <a:t>Les choix des couleurs peut aussi être important pour les personnes males voyantes</a:t>
            </a:r>
          </a:p>
          <a:p>
            <a:pPr marL="171450" indent="-171450">
              <a:buFontTx/>
              <a:buChar char="-"/>
            </a:pPr>
            <a:endParaRPr lang="fr-CH" dirty="0"/>
          </a:p>
          <a:p>
            <a:pPr marL="171450" indent="-171450">
              <a:buFontTx/>
              <a:buChar char="-"/>
            </a:pPr>
            <a:r>
              <a:rPr lang="fr-CH"/>
              <a:t>Les accessoires présentés ici présentent l’avantage d’être modulables et d’être ajoutés ou enlevés très facilement, selon les besoins. </a:t>
            </a:r>
          </a:p>
          <a:p>
            <a:pPr marL="171450" indent="-171450">
              <a:buFontTx/>
              <a:buChar char="-"/>
            </a:pPr>
            <a:r>
              <a:rPr lang="fr-CH"/>
              <a:t>Le maintien du chez soi est essentiel, nous voyons ici des tapis qui peuvent être un obstacle, néanmoins si bien fixés au sol peuvent aussi être un repère pour certaines personnes. Possibilité de mettre les tapis au mur (si attachement personnels) </a:t>
            </a:r>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12</a:t>
            </a:fld>
            <a:endParaRPr lang="de-CH"/>
          </a:p>
        </p:txBody>
      </p:sp>
    </p:spTree>
    <p:extLst>
      <p:ext uri="{BB962C8B-B14F-4D97-AF65-F5344CB8AC3E}">
        <p14:creationId xmlns:p14="http://schemas.microsoft.com/office/powerpoint/2010/main" val="3475776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a:t>Immeuble à Gland (VD) – Projet Vieillir chez soi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r>
              <a:rPr lang="fr-CH"/>
              <a:t>L’éclairage est un point extrêmement important, souvent mis de côté car les gens s’adaptent.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CH"/>
              <a:t>En général, par des système faciles à mettre en place il est possible d’améliorer la qualité, augmenter la visibilité et ainsi «sécuriser»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Via un électricien, ajouter des points lumineux et interrupteurs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Achats dans commerces : ampoules ou systèmes de détecteurs de mouvements à mettre dans les endroits stratégiques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&gt; avantage économique, facile à mettre en place et rapide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13</a:t>
            </a:fld>
            <a:endParaRPr lang="de-CH"/>
          </a:p>
        </p:txBody>
      </p:sp>
    </p:spTree>
    <p:extLst>
      <p:ext uri="{BB962C8B-B14F-4D97-AF65-F5344CB8AC3E}">
        <p14:creationId xmlns:p14="http://schemas.microsoft.com/office/powerpoint/2010/main" val="3199083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a:t>Immeuble à Gland (VD) – Projet Vieillir chez soi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r>
              <a:rPr lang="fr-CH"/>
              <a:t>L’éclairage est un point extrêmement important, souvent mis de côté car les gens s’adaptent.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CH"/>
              <a:t>En général, par des système faciles à mettre en place il est possible d’améliorer la qualité, augmenter la visibilité et ainsi «sécuriser»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Via un électricien, ajouter des points lumineux et interrupteurs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Achats dans commerces : ampoules ou systèmes de détecteurs de mouvements à mettre dans les endroits stratégiques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&gt; avantage économique, facile à mettre en place et rapide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14</a:t>
            </a:fld>
            <a:endParaRPr lang="de-CH"/>
          </a:p>
        </p:txBody>
      </p:sp>
    </p:spTree>
    <p:extLst>
      <p:ext uri="{BB962C8B-B14F-4D97-AF65-F5344CB8AC3E}">
        <p14:creationId xmlns:p14="http://schemas.microsoft.com/office/powerpoint/2010/main" val="3443180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PPE St </a:t>
            </a:r>
            <a:r>
              <a:rPr lang="fr-CH" err="1"/>
              <a:t>Prex</a:t>
            </a:r>
            <a:r>
              <a:rPr lang="fr-CH"/>
              <a:t> (VD) – Transformation salle de bain en salle de douche </a:t>
            </a:r>
          </a:p>
          <a:p>
            <a:endParaRPr lang="fr-CH"/>
          </a:p>
          <a:p>
            <a:r>
              <a:rPr lang="fr-CH"/>
              <a:t>Propriétaires de leur logement, un couple âgé a souhaité adapter leur pièce d’eau dans une logique de prévention. </a:t>
            </a:r>
          </a:p>
          <a:p>
            <a:r>
              <a:rPr lang="fr-CH"/>
              <a:t>Etant dans un immeuble construit, la douche à l’italienne de plain n’a pu être possible (écoulement des eaux nécessaire), ce qui a obligé à avoir cette marche (qui ne dérange pas le couple). </a:t>
            </a:r>
          </a:p>
          <a:p>
            <a:endParaRPr lang="fr-CH"/>
          </a:p>
          <a:p>
            <a:pPr marL="171450" indent="-171450">
              <a:buFontTx/>
              <a:buChar char="-"/>
            </a:pPr>
            <a:r>
              <a:rPr lang="fr-CH"/>
              <a:t>Le mouvement pour accéder à la douche est facilité</a:t>
            </a:r>
          </a:p>
          <a:p>
            <a:pPr marL="171450" indent="-171450">
              <a:buFontTx/>
              <a:buChar char="-"/>
            </a:pPr>
            <a:r>
              <a:rPr lang="fr-CH"/>
              <a:t>L’entrée est également sécurisé , grâce aux barres d’appui et aux matériaux antidérapant</a:t>
            </a:r>
          </a:p>
          <a:p>
            <a:pPr marL="171450" indent="-171450">
              <a:buFontTx/>
              <a:buChar char="-"/>
            </a:pPr>
            <a:r>
              <a:rPr lang="fr-CH"/>
              <a:t>Les choix des couleurs a été réfléchi pour délimiter la zone douche du reste (noir / beige)</a:t>
            </a:r>
          </a:p>
          <a:p>
            <a:pPr marL="171450" indent="-171450">
              <a:buFontTx/>
              <a:buChar char="-"/>
            </a:pPr>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15</a:t>
            </a:fld>
            <a:endParaRPr lang="de-CH"/>
          </a:p>
        </p:txBody>
      </p:sp>
    </p:spTree>
    <p:extLst>
      <p:ext uri="{BB962C8B-B14F-4D97-AF65-F5344CB8AC3E}">
        <p14:creationId xmlns:p14="http://schemas.microsoft.com/office/powerpoint/2010/main" val="941463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PPE St </a:t>
            </a:r>
            <a:r>
              <a:rPr lang="fr-CH" err="1"/>
              <a:t>Prex</a:t>
            </a:r>
            <a:r>
              <a:rPr lang="fr-CH"/>
              <a:t> (VD) – Transformation salle de bain en salle de douche </a:t>
            </a:r>
          </a:p>
          <a:p>
            <a:endParaRPr lang="fr-CH"/>
          </a:p>
          <a:p>
            <a:r>
              <a:rPr lang="fr-CH"/>
              <a:t>Propriétaires de leur logement, un couple âgé a souhaité adapter leur pièce d’eau dans une logique de prévention. </a:t>
            </a:r>
          </a:p>
          <a:p>
            <a:r>
              <a:rPr lang="fr-CH"/>
              <a:t>Etant dans un immeuble construit, la douche à l’italienne de plain n’a pu être possible (écoulement des eaux nécessaire), ce qui a obligé à avoir cette marche (qui ne dérange pas le couple). </a:t>
            </a:r>
          </a:p>
          <a:p>
            <a:endParaRPr lang="fr-CH"/>
          </a:p>
          <a:p>
            <a:pPr marL="171450" indent="-171450">
              <a:buFontTx/>
              <a:buChar char="-"/>
            </a:pPr>
            <a:r>
              <a:rPr lang="fr-CH"/>
              <a:t>Le mouvement pour accéder à la douche est facilité</a:t>
            </a:r>
          </a:p>
          <a:p>
            <a:pPr marL="171450" indent="-171450">
              <a:buFontTx/>
              <a:buChar char="-"/>
            </a:pPr>
            <a:r>
              <a:rPr lang="fr-CH"/>
              <a:t>L’entrée est également sécurisé , grâce aux barres d’appui et aux matériaux antidérapant</a:t>
            </a:r>
          </a:p>
          <a:p>
            <a:pPr marL="171450" indent="-171450">
              <a:buFontTx/>
              <a:buChar char="-"/>
            </a:pPr>
            <a:r>
              <a:rPr lang="fr-CH"/>
              <a:t>Les choix des couleurs a été réfléchi pour délimiter la zone douche du reste (noir / beige)</a:t>
            </a:r>
          </a:p>
          <a:p>
            <a:pPr marL="171450" indent="-171450">
              <a:buFontTx/>
              <a:buChar char="-"/>
            </a:pPr>
            <a:endParaRPr lang="fr-CH"/>
          </a:p>
          <a:p>
            <a:endParaRPr lang="fr-CH"/>
          </a:p>
          <a:p>
            <a:pPr marL="171450" indent="-171450">
              <a:buFontTx/>
              <a:buChar char="-"/>
            </a:pPr>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16</a:t>
            </a:fld>
            <a:endParaRPr lang="de-CH"/>
          </a:p>
        </p:txBody>
      </p:sp>
    </p:spTree>
    <p:extLst>
      <p:ext uri="{BB962C8B-B14F-4D97-AF65-F5344CB8AC3E}">
        <p14:creationId xmlns:p14="http://schemas.microsoft.com/office/powerpoint/2010/main" val="1851663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Immeuble à Gland (VD) – Projet Vieillir Chez Soi </a:t>
            </a:r>
          </a:p>
          <a:p>
            <a:endParaRPr lang="fr-CH" dirty="0"/>
          </a:p>
          <a:p>
            <a:r>
              <a:rPr lang="fr-CH" dirty="0"/>
              <a:t>Appartement d’une femme seule, qui complète sa retraite par des services «traiteurs». La cuisine a une place centrale dans son quotidien mais son ergonomie nécessiterait certaines adaptations. Cette cuisine a plus de 40 ans et pourrait être changée, mais la locataire y est habituée et souhaite pour l’instant la garder comme telle. </a:t>
            </a:r>
          </a:p>
          <a:p>
            <a:endParaRPr lang="fr-CH" dirty="0"/>
          </a:p>
          <a:p>
            <a:pPr marL="171450" indent="-171450">
              <a:buFontTx/>
              <a:buChar char="-"/>
            </a:pPr>
            <a:r>
              <a:rPr lang="fr-CH" dirty="0"/>
              <a:t>Ajouter un éclairage LED, sous les meubles hauts pour éclairer le plan de travail (facile à mettre en œuvre) </a:t>
            </a:r>
          </a:p>
          <a:p>
            <a:pPr marL="171450" indent="-171450">
              <a:buFontTx/>
              <a:buChar char="-"/>
            </a:pPr>
            <a:r>
              <a:rPr lang="fr-CH" dirty="0"/>
              <a:t>Installer des tiroirs dans les meubles bas, pour éviter de se pencher et récupérer des choses en fond de placard</a:t>
            </a:r>
          </a:p>
          <a:p>
            <a:pPr marL="171450" indent="-171450">
              <a:buFontTx/>
              <a:buChar char="-"/>
            </a:pPr>
            <a:r>
              <a:rPr lang="fr-CH" dirty="0"/>
              <a:t>Le choix et la disposition de l’électroménager est essentiel : four en hauteur / frigo congélateur  accessibles facilement / boutons rotatifs pour les plaques chauffantes, avec contrastes visuels / induction pour sécurité </a:t>
            </a:r>
          </a:p>
          <a:p>
            <a:pPr marL="171450" indent="-171450">
              <a:buFontTx/>
              <a:buChar char="-"/>
            </a:pPr>
            <a:endParaRPr lang="fr-CH"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dirty="0"/>
              <a:t>A noter qu’une intervention ergothérapeute pourrait permettre de prendre en compte son environnement quotidien et offrir un réflexion sur l’utilisation personnelle de sa cuisine</a:t>
            </a:r>
          </a:p>
          <a:p>
            <a:pPr marL="171450" indent="-171450">
              <a:buFontTx/>
              <a:buChar char="-"/>
            </a:pPr>
            <a:endParaRPr lang="fr-CH" dirty="0"/>
          </a:p>
          <a:p>
            <a:pPr marL="171450" indent="-171450">
              <a:buFontTx/>
              <a:buChar char="-"/>
            </a:pPr>
            <a:endParaRPr lang="fr-CH" dirty="0"/>
          </a:p>
          <a:p>
            <a:pPr marL="171450" indent="-171450">
              <a:buFontTx/>
              <a:buChar char="-"/>
            </a:pPr>
            <a:endParaRPr lang="fr-CH" dirty="0"/>
          </a:p>
          <a:p>
            <a:endParaRPr lang="fr-CH" dirty="0"/>
          </a:p>
          <a:p>
            <a:endParaRPr lang="fr-CH" dirty="0"/>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17</a:t>
            </a:fld>
            <a:endParaRPr lang="de-CH"/>
          </a:p>
        </p:txBody>
      </p:sp>
    </p:spTree>
    <p:extLst>
      <p:ext uri="{BB962C8B-B14F-4D97-AF65-F5344CB8AC3E}">
        <p14:creationId xmlns:p14="http://schemas.microsoft.com/office/powerpoint/2010/main" val="6337193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a:t>Immeuble à Gland (VD) – Projet Vieillir Chez Soi </a:t>
            </a:r>
          </a:p>
          <a:p>
            <a:endParaRPr lang="fr-CH"/>
          </a:p>
          <a:p>
            <a:r>
              <a:rPr lang="fr-CH"/>
              <a:t>Appartement d’une femme seule, qui complète sa retraite par des services «traiteurs». La cuisine a une place centrale dans son quotidien mais son ergonomie nécessiterait certaines adaptations. Cette cuisine a plus de 40 ans et pourrait être changée, mais la locataire y est habituée et souhaite pour l’instant la garder comme telle. </a:t>
            </a:r>
          </a:p>
          <a:p>
            <a:endParaRPr lang="fr-CH"/>
          </a:p>
          <a:p>
            <a:pPr marL="171450" indent="-171450">
              <a:buFontTx/>
              <a:buChar char="-"/>
            </a:pPr>
            <a:r>
              <a:rPr lang="fr-CH"/>
              <a:t>Ajouter un éclairage LED, sous les meubles hauts pour éclairer le plan de travail (facile à mettre en œuvre) </a:t>
            </a:r>
          </a:p>
          <a:p>
            <a:pPr marL="171450" indent="-171450">
              <a:buFontTx/>
              <a:buChar char="-"/>
            </a:pPr>
            <a:r>
              <a:rPr lang="fr-CH"/>
              <a:t>Installer des tiroirs dans les meubles bas, pour éviter de se pencher et récupérer des choses en fond de placard</a:t>
            </a:r>
          </a:p>
          <a:p>
            <a:pPr marL="171450" indent="-171450">
              <a:buFontTx/>
              <a:buChar char="-"/>
            </a:pPr>
            <a:r>
              <a:rPr lang="fr-CH"/>
              <a:t>Le choix et la disposition de l’électroménager est essentiel : four en hauteur / frigo congélateur  accessibles facilement / boutons rotatifs pour les plaques chauffantes, avec contrastes visuels / induction pour sécurité </a:t>
            </a:r>
            <a:endParaRPr lang="fr-CH" dirty="0"/>
          </a:p>
          <a:p>
            <a:pPr marL="171450" indent="-171450">
              <a:buFontTx/>
              <a:buChar char="-"/>
            </a:pPr>
            <a:endParaRPr lang="fr-CH"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dirty="0"/>
              <a:t>A noter qu’une intervention ergothérapeute pourrait permettre de prendre en compte son environnement quotidien et offrir un réflexion sur l’utilisation personnelle de sa cuisine</a:t>
            </a:r>
          </a:p>
          <a:p>
            <a:pPr marL="171450" indent="-171450">
              <a:buFontTx/>
              <a:buChar char="-"/>
            </a:pPr>
            <a:endParaRPr lang="fr-CH"/>
          </a:p>
          <a:p>
            <a:pPr marL="171450" indent="-171450">
              <a:buFontTx/>
              <a:buChar char="-"/>
            </a:pPr>
            <a:endParaRPr lang="fr-CH"/>
          </a:p>
          <a:p>
            <a:pPr marL="171450" indent="-171450">
              <a:buFontTx/>
              <a:buChar char="-"/>
            </a:pPr>
            <a:endParaRPr lang="fr-CH"/>
          </a:p>
          <a:p>
            <a:endParaRPr lang="fr-CH"/>
          </a:p>
          <a:p>
            <a:endParaRPr lang="fr-CH"/>
          </a:p>
          <a:p>
            <a:pPr marL="171450" indent="-171450">
              <a:buFontTx/>
              <a:buChar char="-"/>
            </a:pPr>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18</a:t>
            </a:fld>
            <a:endParaRPr lang="de-CH"/>
          </a:p>
        </p:txBody>
      </p:sp>
    </p:spTree>
    <p:extLst>
      <p:ext uri="{BB962C8B-B14F-4D97-AF65-F5344CB8AC3E}">
        <p14:creationId xmlns:p14="http://schemas.microsoft.com/office/powerpoint/2010/main" val="3920655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Immeubles pour personnes âgées (type LADA) à Montreux, la </a:t>
            </a:r>
            <a:r>
              <a:rPr lang="fr-CH" err="1"/>
              <a:t>Corsaz</a:t>
            </a:r>
            <a:r>
              <a:rPr lang="fr-CH"/>
              <a:t> (VD)</a:t>
            </a:r>
          </a:p>
          <a:p>
            <a:endParaRPr lang="fr-CH"/>
          </a:p>
          <a:p>
            <a:r>
              <a:rPr lang="fr-CH"/>
              <a:t>Inaugurés en 2023, ces immeubles accueillent une trentaine de locataires seniors. </a:t>
            </a:r>
          </a:p>
          <a:p>
            <a:r>
              <a:rPr lang="fr-CH"/>
              <a:t>L’immeuble est situé juste à côté d’une rivière qui fait énormément de bruit. La situation n’est pas idéale, mais a été choisie en pensant que les personnes âgées n’entendraient pas les bruits (ce qui n’est pas vrai, au contraires très sensibles).</a:t>
            </a:r>
          </a:p>
          <a:p>
            <a:endParaRPr lang="fr-CH"/>
          </a:p>
          <a:p>
            <a:pPr marL="171450" indent="-171450">
              <a:buFontTx/>
              <a:buChar char="-"/>
            </a:pPr>
            <a:r>
              <a:rPr lang="fr-CH"/>
              <a:t>L’orientation de l’appartement traversant E/O par exemple, est à privilégier (Sud, </a:t>
            </a:r>
            <a:r>
              <a:rPr lang="fr-CH" err="1"/>
              <a:t>mono.orienté</a:t>
            </a:r>
            <a:r>
              <a:rPr lang="fr-CH"/>
              <a:t> à éviter)</a:t>
            </a:r>
          </a:p>
          <a:p>
            <a:pPr marL="171450" indent="-171450">
              <a:buFontTx/>
              <a:buChar char="-"/>
            </a:pPr>
            <a:r>
              <a:rPr lang="fr-CH"/>
              <a:t>Si choix d’appartement pour bien vieillir, être attentif sur la situation et l’environnement </a:t>
            </a:r>
          </a:p>
          <a:p>
            <a:pPr marL="171450" indent="-171450">
              <a:buFontTx/>
              <a:buChar char="-"/>
            </a:pPr>
            <a:endParaRPr lang="fr-CH"/>
          </a:p>
          <a:p>
            <a:pPr marL="171450" indent="-171450">
              <a:buFontTx/>
              <a:buChar char="-"/>
            </a:pPr>
            <a:r>
              <a:rPr lang="fr-CH"/>
              <a:t>Installer des stores ou rideaux opaques pour filtrer </a:t>
            </a:r>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19</a:t>
            </a:fld>
            <a:endParaRPr lang="de-CH"/>
          </a:p>
        </p:txBody>
      </p:sp>
    </p:spTree>
    <p:extLst>
      <p:ext uri="{BB962C8B-B14F-4D97-AF65-F5344CB8AC3E}">
        <p14:creationId xmlns:p14="http://schemas.microsoft.com/office/powerpoint/2010/main" val="2577533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Objectif : </a:t>
            </a:r>
          </a:p>
          <a:p>
            <a:r>
              <a:rPr lang="fr-CH"/>
              <a:t>«Tester» les connaissances de </a:t>
            </a:r>
            <a:r>
              <a:rPr lang="fr-CH" err="1"/>
              <a:t>chacuns</a:t>
            </a:r>
            <a:r>
              <a:rPr lang="fr-CH"/>
              <a:t>, sur les thématiques en lien avec les </a:t>
            </a:r>
            <a:r>
              <a:rPr lang="fr-CH" err="1"/>
              <a:t>adaptation.s</a:t>
            </a:r>
            <a:r>
              <a:rPr lang="fr-CH"/>
              <a:t> architecturales. </a:t>
            </a:r>
          </a:p>
          <a:p>
            <a:r>
              <a:rPr lang="fr-CH"/>
              <a:t>L’idée n’est pas de répondre juste ou faux, mais d’ouvrir le dialogue et surtout de sensibiliser. </a:t>
            </a:r>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a:t>
            </a:fld>
            <a:endParaRPr lang="de-CH"/>
          </a:p>
        </p:txBody>
      </p:sp>
    </p:spTree>
    <p:extLst>
      <p:ext uri="{BB962C8B-B14F-4D97-AF65-F5344CB8AC3E}">
        <p14:creationId xmlns:p14="http://schemas.microsoft.com/office/powerpoint/2010/main" val="8873136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(gauche) Immeubles pour personnes âgées (type LADA) à Montreux, la </a:t>
            </a:r>
            <a:r>
              <a:rPr lang="fr-CH" err="1"/>
              <a:t>Corsaz</a:t>
            </a:r>
            <a:r>
              <a:rPr lang="fr-CH"/>
              <a:t> (VD)</a:t>
            </a:r>
          </a:p>
          <a:p>
            <a:r>
              <a:rPr lang="fr-FR" sz="1200">
                <a:solidFill>
                  <a:srgbClr val="00B050"/>
                </a:solidFill>
              </a:rPr>
              <a:t>(droite) Belmont Broye, Immeuble </a:t>
            </a:r>
            <a:endParaRPr lang="fr-CH"/>
          </a:p>
          <a:p>
            <a:endParaRPr lang="fr-CH"/>
          </a:p>
          <a:p>
            <a:r>
              <a:rPr lang="fr-CH"/>
              <a:t>Inaugurés en 2023, ces immeubles accueillent une trentaine de locataires seniors. </a:t>
            </a:r>
          </a:p>
          <a:p>
            <a:r>
              <a:rPr lang="fr-CH"/>
              <a:t>L’immeuble est situé juste à côté d’une rivière qui fait énormément de bruit. La situation n’est pas idéale, mais a été choisie en pensant que les personnes âgées n’entendraient pas les bruits (ce qui n’est pas vrai, au contraires très sensibles).</a:t>
            </a:r>
          </a:p>
          <a:p>
            <a:endParaRPr lang="fr-CH"/>
          </a:p>
          <a:p>
            <a:pPr marL="171450" indent="-171450">
              <a:buFontTx/>
              <a:buChar char="-"/>
            </a:pPr>
            <a:r>
              <a:rPr lang="fr-CH"/>
              <a:t>L’orientation de l’appartement traversant E/O par exemple, est à privilégier (Sud, </a:t>
            </a:r>
            <a:r>
              <a:rPr lang="fr-CH" err="1"/>
              <a:t>mono.orienté</a:t>
            </a:r>
            <a:r>
              <a:rPr lang="fr-CH"/>
              <a:t> à éviter)</a:t>
            </a:r>
          </a:p>
          <a:p>
            <a:pPr marL="171450" indent="-171450">
              <a:buFontTx/>
              <a:buChar char="-"/>
            </a:pPr>
            <a:r>
              <a:rPr lang="fr-CH"/>
              <a:t>Si choix d’appartement pour bien vieillir, être attentif sur la situation et l’environnement </a:t>
            </a:r>
          </a:p>
          <a:p>
            <a:pPr marL="171450" indent="-171450">
              <a:buFontTx/>
              <a:buChar char="-"/>
            </a:pPr>
            <a:endParaRPr lang="fr-CH"/>
          </a:p>
          <a:p>
            <a:pPr marL="171450" indent="-171450">
              <a:buFontTx/>
              <a:buChar char="-"/>
            </a:pPr>
            <a:r>
              <a:rPr lang="fr-CH"/>
              <a:t>Installer des stores ou rideaux opaques pour filtrer </a:t>
            </a:r>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20</a:t>
            </a:fld>
            <a:endParaRPr lang="de-CH"/>
          </a:p>
        </p:txBody>
      </p:sp>
    </p:spTree>
    <p:extLst>
      <p:ext uri="{BB962C8B-B14F-4D97-AF65-F5344CB8AC3E}">
        <p14:creationId xmlns:p14="http://schemas.microsoft.com/office/powerpoint/2010/main" val="39176582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Salle commune Lausanne (VD)</a:t>
            </a:r>
          </a:p>
          <a:p>
            <a:endParaRPr lang="fr-CH"/>
          </a:p>
          <a:p>
            <a:r>
              <a:rPr lang="fr-CH"/>
              <a:t>Le bruit peut empêcher certaines personnes âgées de venir dans des salles communautaires. </a:t>
            </a:r>
          </a:p>
          <a:p>
            <a:r>
              <a:rPr lang="fr-CH"/>
              <a:t>Le choix des matériaux (privilégier parquet bois, et non carrelage ou métal) et du mobilier est important. </a:t>
            </a:r>
          </a:p>
          <a:p>
            <a:endParaRPr lang="fr-CH"/>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21</a:t>
            </a:fld>
            <a:endParaRPr lang="de-CH"/>
          </a:p>
        </p:txBody>
      </p:sp>
    </p:spTree>
    <p:extLst>
      <p:ext uri="{BB962C8B-B14F-4D97-AF65-F5344CB8AC3E}">
        <p14:creationId xmlns:p14="http://schemas.microsoft.com/office/powerpoint/2010/main" val="2816633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(gauche) Salle commune Lausanne (VD)</a:t>
            </a:r>
          </a:p>
          <a:p>
            <a:r>
              <a:rPr lang="fr-FR" sz="1200">
                <a:solidFill>
                  <a:srgbClr val="00B050"/>
                </a:solidFill>
              </a:rPr>
              <a:t>(droite) Fribourg, Rose d’Automne (FR)</a:t>
            </a:r>
          </a:p>
          <a:p>
            <a:endParaRPr lang="fr-CH"/>
          </a:p>
          <a:p>
            <a:r>
              <a:rPr lang="fr-CH"/>
              <a:t>Le bruit peut empêcher certaines personnes âgées de venir dans des salles communautaires. </a:t>
            </a:r>
          </a:p>
          <a:p>
            <a:r>
              <a:rPr lang="fr-CH"/>
              <a:t>Le choix des matériaux (privilégier parquet bois, et non carrelage ou métal) et du mobilier est important. </a:t>
            </a:r>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22</a:t>
            </a:fld>
            <a:endParaRPr lang="de-CH"/>
          </a:p>
        </p:txBody>
      </p:sp>
    </p:spTree>
    <p:extLst>
      <p:ext uri="{BB962C8B-B14F-4D97-AF65-F5344CB8AC3E}">
        <p14:creationId xmlns:p14="http://schemas.microsoft.com/office/powerpoint/2010/main" val="3949559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23</a:t>
            </a:fld>
            <a:endParaRPr lang="de-CH"/>
          </a:p>
        </p:txBody>
      </p:sp>
    </p:spTree>
    <p:extLst>
      <p:ext uri="{BB962C8B-B14F-4D97-AF65-F5344CB8AC3E}">
        <p14:creationId xmlns:p14="http://schemas.microsoft.com/office/powerpoint/2010/main" val="1268170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24</a:t>
            </a:fld>
            <a:endParaRPr lang="de-CH"/>
          </a:p>
        </p:txBody>
      </p:sp>
    </p:spTree>
    <p:extLst>
      <p:ext uri="{BB962C8B-B14F-4D97-AF65-F5344CB8AC3E}">
        <p14:creationId xmlns:p14="http://schemas.microsoft.com/office/powerpoint/2010/main" val="45204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a:t>Immeubles à Gland (VD) - Projet Vieillir Chez Soi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r>
              <a:rPr lang="fr-CH"/>
              <a:t>L’objectif est de faciliter les entrées / sorties pour privilégier les déplacements et les rencontres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Afin de sécuriser les déplacements, des mains courantes et appuis sont à privilégier, des deux côté (faciliter selon les «maux» – par exemple bras droit cassé &gt; utilisation de la main courante gauche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Améliorer et ajouter des éclairages pour s’orienter le plus facilement possible et éviter les chutes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Marquer et signaler les marches par contrastes pour les personnes males voyantes, permet de distinguer des obstacles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Signalétique grande pour être vue de loin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Cette entrée couverte permet d’avoir un seuil et de pouvoir rentrer tranquillement, à son rythme chez soi, en cas de mauvais temps. Possibilité de pauses rencontres entre voisins voisines aussi</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Privilégier des matériaux antidérapants et non éblouissants (en cas de soleil)</a:t>
            </a:r>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3</a:t>
            </a:fld>
            <a:endParaRPr lang="de-CH"/>
          </a:p>
        </p:txBody>
      </p:sp>
    </p:spTree>
    <p:extLst>
      <p:ext uri="{BB962C8B-B14F-4D97-AF65-F5344CB8AC3E}">
        <p14:creationId xmlns:p14="http://schemas.microsoft.com/office/powerpoint/2010/main" val="3778034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a:t>Immeubles à Gland (VD) - Projet Vieillir Chez Soi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r>
              <a:rPr lang="fr-CH"/>
              <a:t>L’objectif est de faciliter les entrées / sorties pour privilégier les déplacements et les rencontres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Afin de sécuriser les déplacements, des mains courantes et appuis sont à privilégier, des deux côté (faciliter selon les «maux» – par exemple bras droit cassé &gt; utilisation de la main courante gauche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Améliorer et ajouter des éclairages pour s’orienter le plus facilement possible et éviter les chutes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Marquer et signaler les marches par contrastes pour les personnes males voyantes, permet de distinguer des obstacles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Signalétique grande pour être vue de loin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H"/>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Cette entrée couverte permet d’avoir un seuil et de pouvoir rentrer tranquillement, à son rythme chez soi, en cas de mauvais temps. Possibilité de pauses rencontres entre voisins voisines aussi</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H"/>
              <a:t>Privilégier des matériaux antidérapants et non éblouissants (en cas de soleil)</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H"/>
          </a:p>
          <a:p>
            <a:pPr marL="0" marR="0" lvl="0" indent="0" algn="l" defTabSz="914400" rtl="0" eaLnBrk="1" fontAlgn="auto" latinLnBrk="0" hangingPunct="1">
              <a:lnSpc>
                <a:spcPct val="100000"/>
              </a:lnSpc>
              <a:spcBef>
                <a:spcPts val="0"/>
              </a:spcBef>
              <a:spcAft>
                <a:spcPts val="0"/>
              </a:spcAft>
              <a:buClrTx/>
              <a:buSzTx/>
              <a:buFontTx/>
              <a:buNone/>
              <a:tabLst/>
              <a:defRPr/>
            </a:pPr>
            <a:endParaRPr lang="fr-CH"/>
          </a:p>
          <a:p>
            <a:endParaRPr lang="fr-CH"/>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4</a:t>
            </a:fld>
            <a:endParaRPr lang="de-CH"/>
          </a:p>
        </p:txBody>
      </p:sp>
    </p:spTree>
    <p:extLst>
      <p:ext uri="{BB962C8B-B14F-4D97-AF65-F5344CB8AC3E}">
        <p14:creationId xmlns:p14="http://schemas.microsoft.com/office/powerpoint/2010/main" val="313211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Immeuble Gland (VD) – projet Vieillir chez soi </a:t>
            </a:r>
          </a:p>
          <a:p>
            <a:endParaRPr lang="fr-CH"/>
          </a:p>
          <a:p>
            <a:r>
              <a:rPr lang="fr-CH"/>
              <a:t>Certains immeubles n’ont pas d’ascenseurs et des personnes âgées doivent quotidiennement utiliser les escaliers, ce qui peut être positif en tant qu’exercice de mobilité.</a:t>
            </a:r>
          </a:p>
          <a:p>
            <a:endParaRPr lang="fr-CH"/>
          </a:p>
          <a:p>
            <a:pPr marL="171450" indent="-171450">
              <a:buFontTx/>
              <a:buChar char="-"/>
            </a:pPr>
            <a:r>
              <a:rPr lang="fr-CH"/>
              <a:t>Marquer les marches (autocollants, peinture, en contraste et possibilité de phosphorescent également). Certains autocollants peuvent aussi être antidérapant, ce qui est un +.</a:t>
            </a:r>
          </a:p>
          <a:p>
            <a:pPr marL="171450" indent="-171450">
              <a:buFontTx/>
              <a:buChar char="-"/>
            </a:pPr>
            <a:r>
              <a:rPr lang="fr-CH"/>
              <a:t>Main courante des deux côtés et privilégier le bois et un rond facile à prendre en main</a:t>
            </a:r>
          </a:p>
          <a:p>
            <a:pPr marL="171450" indent="-171450">
              <a:buFontTx/>
              <a:buChar char="-"/>
            </a:pPr>
            <a:r>
              <a:rPr lang="fr-CH"/>
              <a:t>Eclairer au maximum les zones escaliers </a:t>
            </a:r>
          </a:p>
          <a:p>
            <a:pPr marL="171450" indent="-171450">
              <a:buFontTx/>
              <a:buChar char="-"/>
            </a:pPr>
            <a:endParaRPr lang="fr-CH"/>
          </a:p>
          <a:p>
            <a:pPr marL="171450" indent="-171450">
              <a:buFontTx/>
              <a:buChar char="-"/>
            </a:pPr>
            <a:endParaRPr lang="fr-CH"/>
          </a:p>
          <a:p>
            <a:pPr marL="171450" indent="-171450">
              <a:buFontTx/>
              <a:buChar char="-"/>
            </a:pPr>
            <a:endParaRPr lang="fr-CH"/>
          </a:p>
          <a:p>
            <a:r>
              <a:rPr lang="fr-CH"/>
              <a:t> </a:t>
            </a:r>
          </a:p>
          <a:p>
            <a:endParaRPr lang="fr-CH"/>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5</a:t>
            </a:fld>
            <a:endParaRPr lang="de-CH"/>
          </a:p>
        </p:txBody>
      </p:sp>
    </p:spTree>
    <p:extLst>
      <p:ext uri="{BB962C8B-B14F-4D97-AF65-F5344CB8AC3E}">
        <p14:creationId xmlns:p14="http://schemas.microsoft.com/office/powerpoint/2010/main" val="1734331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a:t>Immeuble Gland (VD) – projet Vieillir chez soi </a:t>
            </a:r>
          </a:p>
          <a:p>
            <a:endParaRPr lang="fr-CH"/>
          </a:p>
          <a:p>
            <a:r>
              <a:rPr lang="fr-CH"/>
              <a:t>Certains immeubles n’ont pas d’ascenseurs et des personnes âgées doivent quotidiennement utiliser les escaliers, ce qui peut être positif en tant qu’exercice de mobilité.</a:t>
            </a:r>
          </a:p>
          <a:p>
            <a:endParaRPr lang="fr-CH"/>
          </a:p>
          <a:p>
            <a:pPr marL="171450" indent="-171450">
              <a:buFontTx/>
              <a:buChar char="-"/>
            </a:pPr>
            <a:r>
              <a:rPr lang="fr-CH"/>
              <a:t>Marquer les marches (autocollants, peinture, en contraste et possibilité de phosphorescent également). Certains autocollants peuvent aussi être antidérapant, ce qui est un +.</a:t>
            </a:r>
          </a:p>
          <a:p>
            <a:pPr marL="171450" indent="-171450">
              <a:buFontTx/>
              <a:buChar char="-"/>
            </a:pPr>
            <a:r>
              <a:rPr lang="fr-CH"/>
              <a:t>Main courante des deux côtés et privilégier le bois et un rond facile à prendre en main. </a:t>
            </a:r>
          </a:p>
          <a:p>
            <a:pPr marL="171450" indent="-171450">
              <a:buFontTx/>
              <a:buChar char="-"/>
            </a:pPr>
            <a:r>
              <a:rPr lang="fr-CH"/>
              <a:t>Eclairer au maximum les zones escaliers </a:t>
            </a:r>
          </a:p>
          <a:p>
            <a:pPr marL="171450" indent="-171450">
              <a:buFontTx/>
              <a:buChar char="-"/>
            </a:pPr>
            <a:endParaRPr lang="fr-CH"/>
          </a:p>
          <a:p>
            <a:pPr marL="171450" indent="-171450">
              <a:buFontTx/>
              <a:buChar char="-"/>
            </a:pPr>
            <a:endParaRPr lang="fr-CH"/>
          </a:p>
          <a:p>
            <a:pPr marL="171450" indent="-171450">
              <a:buFontTx/>
              <a:buChar char="-"/>
            </a:pPr>
            <a:endParaRPr lang="fr-CH"/>
          </a:p>
          <a:p>
            <a:r>
              <a:rPr lang="fr-CH"/>
              <a:t> </a:t>
            </a:r>
          </a:p>
          <a:p>
            <a:endParaRPr lang="fr-CH"/>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6</a:t>
            </a:fld>
            <a:endParaRPr lang="de-CH"/>
          </a:p>
        </p:txBody>
      </p:sp>
    </p:spTree>
    <p:extLst>
      <p:ext uri="{BB962C8B-B14F-4D97-AF65-F5344CB8AC3E}">
        <p14:creationId xmlns:p14="http://schemas.microsoft.com/office/powerpoint/2010/main" val="654777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16D7F-982A-5839-5094-C5105FA4CC1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CBEC5B2-B303-54BD-8CAF-4AE88110903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CE77200-62CD-8167-C448-470A1046A431}"/>
              </a:ext>
            </a:extLst>
          </p:cNvPr>
          <p:cNvSpPr>
            <a:spLocks noGrp="1"/>
          </p:cNvSpPr>
          <p:nvPr>
            <p:ph type="body" idx="1"/>
          </p:nvPr>
        </p:nvSpPr>
        <p:spPr/>
        <p:txBody>
          <a:bodyPr/>
          <a:lstStyle/>
          <a:p>
            <a:r>
              <a:rPr lang="fr-CH"/>
              <a:t>Immeuble Gland (VD) – projet Vieillir chez soi </a:t>
            </a:r>
          </a:p>
          <a:p>
            <a:endParaRPr lang="fr-CH"/>
          </a:p>
          <a:p>
            <a:r>
              <a:rPr lang="fr-CH"/>
              <a:t>Certains immeubles n’ont pas d’ascenseurs et des personnes âgées doivent quotidiennement utiliser les escaliers, ce qui peut être positif en tant qu’exercice de mobilité.</a:t>
            </a:r>
          </a:p>
          <a:p>
            <a:endParaRPr lang="fr-CH"/>
          </a:p>
          <a:p>
            <a:pPr marL="171450" indent="-171450">
              <a:buFontTx/>
              <a:buChar char="-"/>
            </a:pPr>
            <a:r>
              <a:rPr lang="fr-CH"/>
              <a:t>Marquer les marches (autocollants, peinture, en contraste et possibilité de phosphorescent également). Certains autocollants peuvent aussi être antidérapant, ce qui est un +.</a:t>
            </a:r>
          </a:p>
          <a:p>
            <a:pPr marL="171450" indent="-171450">
              <a:buFontTx/>
              <a:buChar char="-"/>
            </a:pPr>
            <a:r>
              <a:rPr lang="fr-CH"/>
              <a:t>Main courante des deux côtés et privilégier le bois et un rond facile à prendre en main</a:t>
            </a:r>
          </a:p>
          <a:p>
            <a:pPr marL="171450" indent="-171450">
              <a:buFontTx/>
              <a:buChar char="-"/>
            </a:pPr>
            <a:r>
              <a:rPr lang="fr-CH"/>
              <a:t>Eclairer au maximum les zones escaliers </a:t>
            </a:r>
          </a:p>
          <a:p>
            <a:pPr marL="171450" indent="-171450">
              <a:buFontTx/>
              <a:buChar char="-"/>
            </a:pPr>
            <a:endParaRPr lang="fr-CH"/>
          </a:p>
          <a:p>
            <a:pPr marL="171450" indent="-171450">
              <a:buFontTx/>
              <a:buChar char="-"/>
            </a:pPr>
            <a:endParaRPr lang="fr-CH"/>
          </a:p>
          <a:p>
            <a:pPr marL="171450" indent="-171450">
              <a:buFontTx/>
              <a:buChar char="-"/>
            </a:pPr>
            <a:endParaRPr lang="fr-CH"/>
          </a:p>
          <a:p>
            <a:r>
              <a:rPr lang="fr-CH"/>
              <a:t> </a:t>
            </a:r>
          </a:p>
          <a:p>
            <a:endParaRPr lang="fr-CH"/>
          </a:p>
          <a:p>
            <a:endParaRPr lang="fr-CH"/>
          </a:p>
        </p:txBody>
      </p:sp>
      <p:sp>
        <p:nvSpPr>
          <p:cNvPr id="4" name="Espace réservé du numéro de diapositive 3">
            <a:extLst>
              <a:ext uri="{FF2B5EF4-FFF2-40B4-BE49-F238E27FC236}">
                <a16:creationId xmlns:a16="http://schemas.microsoft.com/office/drawing/2014/main" id="{D4B0223F-3C9B-18B8-114A-B5D4DB465BED}"/>
              </a:ext>
            </a:extLst>
          </p:cNvPr>
          <p:cNvSpPr>
            <a:spLocks noGrp="1"/>
          </p:cNvSpPr>
          <p:nvPr>
            <p:ph type="sldNum" sz="quarter" idx="5"/>
          </p:nvPr>
        </p:nvSpPr>
        <p:spPr/>
        <p:txBody>
          <a:bodyPr/>
          <a:lstStyle/>
          <a:p>
            <a:fld id="{65781544-AF79-42B1-9649-C6405885DB1C}" type="slidenum">
              <a:rPr lang="de-CH" smtClean="0"/>
              <a:t>7</a:t>
            </a:fld>
            <a:endParaRPr lang="de-CH"/>
          </a:p>
        </p:txBody>
      </p:sp>
    </p:spTree>
    <p:extLst>
      <p:ext uri="{BB962C8B-B14F-4D97-AF65-F5344CB8AC3E}">
        <p14:creationId xmlns:p14="http://schemas.microsoft.com/office/powerpoint/2010/main" val="3646852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081DF-C33F-78FC-A95B-3436C887CBE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C68B95F-BA19-3499-64EE-0251A1E7193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9869E16-F319-C6FA-B86D-9ECC32A678BB}"/>
              </a:ext>
            </a:extLst>
          </p:cNvPr>
          <p:cNvSpPr>
            <a:spLocks noGrp="1"/>
          </p:cNvSpPr>
          <p:nvPr>
            <p:ph type="body" idx="1"/>
          </p:nvPr>
        </p:nvSpPr>
        <p:spPr/>
        <p:txBody>
          <a:bodyPr/>
          <a:lstStyle/>
          <a:p>
            <a:r>
              <a:rPr lang="fr-CH"/>
              <a:t>Immeuble Gland (VD) – projet Vieillir chez soi </a:t>
            </a:r>
          </a:p>
          <a:p>
            <a:endParaRPr lang="fr-CH"/>
          </a:p>
          <a:p>
            <a:r>
              <a:rPr lang="fr-CH"/>
              <a:t>Certains immeubles n’ont pas d’ascenseurs et des personnes âgées doivent quotidiennement utiliser les escaliers, ce qui peut être positif en tant qu’exercice de mobilité.</a:t>
            </a:r>
          </a:p>
          <a:p>
            <a:endParaRPr lang="fr-CH"/>
          </a:p>
          <a:p>
            <a:pPr marL="171450" indent="-171450">
              <a:buFontTx/>
              <a:buChar char="-"/>
            </a:pPr>
            <a:r>
              <a:rPr lang="fr-CH"/>
              <a:t>Marquer les marches (autocollants, peinture, en contraste et possibilité de phosphorescent également). Certains autocollants peuvent aussi être antidérapant, ce qui est un +.</a:t>
            </a:r>
          </a:p>
          <a:p>
            <a:pPr marL="171450" indent="-171450">
              <a:buFontTx/>
              <a:buChar char="-"/>
            </a:pPr>
            <a:r>
              <a:rPr lang="fr-CH"/>
              <a:t>Main courante des deux côtés et privilégier le bois et un rond facile à prendre en main. </a:t>
            </a:r>
          </a:p>
          <a:p>
            <a:pPr marL="171450" indent="-171450">
              <a:buFontTx/>
              <a:buChar char="-"/>
            </a:pPr>
            <a:r>
              <a:rPr lang="fr-CH"/>
              <a:t>Eclairer au maximum les zones escaliers </a:t>
            </a:r>
          </a:p>
          <a:p>
            <a:pPr marL="171450" indent="-171450">
              <a:buFontTx/>
              <a:buChar char="-"/>
            </a:pPr>
            <a:endParaRPr lang="fr-CH"/>
          </a:p>
          <a:p>
            <a:pPr marL="171450" indent="-171450">
              <a:buFontTx/>
              <a:buChar char="-"/>
            </a:pPr>
            <a:endParaRPr lang="fr-CH"/>
          </a:p>
          <a:p>
            <a:pPr marL="171450" indent="-171450">
              <a:buFontTx/>
              <a:buChar char="-"/>
            </a:pPr>
            <a:endParaRPr lang="fr-CH"/>
          </a:p>
          <a:p>
            <a:r>
              <a:rPr lang="fr-CH"/>
              <a:t> </a:t>
            </a:r>
          </a:p>
          <a:p>
            <a:endParaRPr lang="fr-CH"/>
          </a:p>
        </p:txBody>
      </p:sp>
      <p:sp>
        <p:nvSpPr>
          <p:cNvPr id="4" name="Espace réservé du numéro de diapositive 3">
            <a:extLst>
              <a:ext uri="{FF2B5EF4-FFF2-40B4-BE49-F238E27FC236}">
                <a16:creationId xmlns:a16="http://schemas.microsoft.com/office/drawing/2014/main" id="{73F0515A-0455-C88A-30C5-B813D2D2D092}"/>
              </a:ext>
            </a:extLst>
          </p:cNvPr>
          <p:cNvSpPr>
            <a:spLocks noGrp="1"/>
          </p:cNvSpPr>
          <p:nvPr>
            <p:ph type="sldNum" sz="quarter" idx="5"/>
          </p:nvPr>
        </p:nvSpPr>
        <p:spPr/>
        <p:txBody>
          <a:bodyPr/>
          <a:lstStyle/>
          <a:p>
            <a:fld id="{65781544-AF79-42B1-9649-C6405885DB1C}" type="slidenum">
              <a:rPr lang="de-CH" smtClean="0"/>
              <a:t>8</a:t>
            </a:fld>
            <a:endParaRPr lang="de-CH"/>
          </a:p>
        </p:txBody>
      </p:sp>
    </p:spTree>
    <p:extLst>
      <p:ext uri="{BB962C8B-B14F-4D97-AF65-F5344CB8AC3E}">
        <p14:creationId xmlns:p14="http://schemas.microsoft.com/office/powerpoint/2010/main" val="2426703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La </a:t>
            </a:r>
            <a:r>
              <a:rPr lang="fr-CH" dirty="0" err="1"/>
              <a:t>Priairie</a:t>
            </a:r>
            <a:r>
              <a:rPr lang="fr-CH" dirty="0"/>
              <a:t> 1 (FR) </a:t>
            </a:r>
          </a:p>
          <a:p>
            <a:endParaRPr lang="fr-CH" dirty="0"/>
          </a:p>
          <a:p>
            <a:r>
              <a:rPr lang="fr-CH" dirty="0"/>
              <a:t>Les fauteuils roulants, fauteuils électriques et rollators sont des accessoires essentiels au quotidien pour certains seniors, et selon leur évolution de vie. </a:t>
            </a:r>
          </a:p>
          <a:p>
            <a:r>
              <a:rPr lang="fr-CH" dirty="0"/>
              <a:t>Des espaces nécessaires, appropriés et accessibles sont nécessaires dans les projets architecturaux. </a:t>
            </a:r>
          </a:p>
          <a:p>
            <a:endParaRPr lang="fr-CH" dirty="0"/>
          </a:p>
          <a:p>
            <a:r>
              <a:rPr lang="fr-CH" dirty="0"/>
              <a:t>Des prises accessibles, en hauteurs sont aussi nécessaires pour charger les fauteuils électriques </a:t>
            </a:r>
          </a:p>
          <a:p>
            <a:endParaRPr lang="fr-CH" dirty="0"/>
          </a:p>
          <a:p>
            <a:r>
              <a:rPr lang="fr-CH" dirty="0"/>
              <a:t>Ici la signalétique a la qualité d’être grande et visible. On pourrait imaginer des couleurs par étages par exemples pour créer des repères. </a:t>
            </a:r>
          </a:p>
          <a:p>
            <a:endParaRPr lang="fr-CH" dirty="0"/>
          </a:p>
        </p:txBody>
      </p:sp>
      <p:sp>
        <p:nvSpPr>
          <p:cNvPr id="4" name="Espace réservé du numéro de diapositive 3"/>
          <p:cNvSpPr>
            <a:spLocks noGrp="1"/>
          </p:cNvSpPr>
          <p:nvPr>
            <p:ph type="sldNum" sz="quarter" idx="5"/>
          </p:nvPr>
        </p:nvSpPr>
        <p:spPr/>
        <p:txBody>
          <a:bodyPr/>
          <a:lstStyle/>
          <a:p>
            <a:fld id="{65781544-AF79-42B1-9649-C6405885DB1C}" type="slidenum">
              <a:rPr lang="de-CH" smtClean="0"/>
              <a:t>9</a:t>
            </a:fld>
            <a:endParaRPr lang="de-CH"/>
          </a:p>
        </p:txBody>
      </p:sp>
    </p:spTree>
    <p:extLst>
      <p:ext uri="{BB962C8B-B14F-4D97-AF65-F5344CB8AC3E}">
        <p14:creationId xmlns:p14="http://schemas.microsoft.com/office/powerpoint/2010/main" val="9078287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kurz">
    <p:spTree>
      <p:nvGrpSpPr>
        <p:cNvPr id="1" name=""/>
        <p:cNvGrpSpPr/>
        <p:nvPr/>
      </p:nvGrpSpPr>
      <p:grpSpPr>
        <a:xfrm>
          <a:off x="0" y="0"/>
          <a:ext cx="0" cy="0"/>
          <a:chOff x="0" y="0"/>
          <a:chExt cx="0" cy="0"/>
        </a:xfrm>
      </p:grpSpPr>
      <p:pic>
        <p:nvPicPr>
          <p:cNvPr id="16" name="Grafik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343656"/>
            <a:ext cx="9144000" cy="1801368"/>
          </a:xfrm>
          <a:prstGeom prst="rect">
            <a:avLst/>
          </a:prstGeom>
        </p:spPr>
      </p:pic>
      <p:sp>
        <p:nvSpPr>
          <p:cNvPr id="2" name="Titel 1"/>
          <p:cNvSpPr>
            <a:spLocks noGrp="1"/>
          </p:cNvSpPr>
          <p:nvPr>
            <p:ph type="ctrTitle" hasCustomPrompt="1"/>
          </p:nvPr>
        </p:nvSpPr>
        <p:spPr>
          <a:xfrm>
            <a:off x="596812" y="4265530"/>
            <a:ext cx="6120000" cy="576000"/>
          </a:xfrm>
        </p:spPr>
        <p:txBody>
          <a:bodyPr anchor="t" anchorCtr="0"/>
          <a:lstStyle>
            <a:lvl1pPr algn="l">
              <a:defRPr spc="50" baseline="0">
                <a:solidFill>
                  <a:schemeClr val="bg1"/>
                </a:solidFill>
              </a:defRPr>
            </a:lvl1pPr>
          </a:lstStyle>
          <a:p>
            <a:r>
              <a:rPr lang="de-DE"/>
              <a:t>Titre </a:t>
            </a:r>
            <a:r>
              <a:rPr lang="de-DE" err="1"/>
              <a:t>principal</a:t>
            </a:r>
            <a:r>
              <a:rPr lang="de-DE"/>
              <a:t> </a:t>
            </a:r>
            <a:r>
              <a:rPr lang="de-DE" err="1"/>
              <a:t>court</a:t>
            </a:r>
            <a:endParaRPr lang="de-CH"/>
          </a:p>
        </p:txBody>
      </p:sp>
      <p:sp>
        <p:nvSpPr>
          <p:cNvPr id="18" name="Textplatzhalter 17"/>
          <p:cNvSpPr>
            <a:spLocks noGrp="1"/>
          </p:cNvSpPr>
          <p:nvPr>
            <p:ph type="body" sz="quarter" idx="11" hasCustomPrompt="1"/>
          </p:nvPr>
        </p:nvSpPr>
        <p:spPr>
          <a:xfrm>
            <a:off x="7543478" y="4496302"/>
            <a:ext cx="1349001" cy="163680"/>
          </a:xfrm>
        </p:spPr>
        <p:txBody>
          <a:bodyPr/>
          <a:lstStyle>
            <a:lvl1pPr marL="0" indent="0">
              <a:buFontTx/>
              <a:buNone/>
              <a:defRPr sz="1400" spc="50" baseline="0">
                <a:solidFill>
                  <a:schemeClr val="bg1"/>
                </a:solidFill>
                <a:latin typeface="NeueSans Pro Bold" pitchFamily="2" charset="0"/>
              </a:defRPr>
            </a:lvl1pPr>
          </a:lstStyle>
          <a:p>
            <a:pPr lvl="0"/>
            <a:r>
              <a:rPr lang="de-CH" err="1"/>
              <a:t>canton</a:t>
            </a:r>
            <a:r>
              <a:rPr lang="de-CH"/>
              <a:t> de </a:t>
            </a:r>
            <a:r>
              <a:rPr lang="de-CH" err="1"/>
              <a:t>Vaud</a:t>
            </a:r>
            <a:endParaRPr lang="de-CH"/>
          </a:p>
        </p:txBody>
      </p:sp>
      <p:sp>
        <p:nvSpPr>
          <p:cNvPr id="20" name="Textplatzhalter 19"/>
          <p:cNvSpPr>
            <a:spLocks noGrp="1"/>
          </p:cNvSpPr>
          <p:nvPr>
            <p:ph type="body" sz="quarter" idx="12" hasCustomPrompt="1"/>
          </p:nvPr>
        </p:nvSpPr>
        <p:spPr>
          <a:xfrm>
            <a:off x="7542000" y="4746738"/>
            <a:ext cx="1260000" cy="144000"/>
          </a:xfrm>
        </p:spPr>
        <p:txBody>
          <a:bodyPr/>
          <a:lstStyle>
            <a:lvl1pPr marL="0" indent="0">
              <a:buFontTx/>
              <a:buNone/>
              <a:defRPr sz="700" spc="10" baseline="0">
                <a:solidFill>
                  <a:schemeClr val="bg1"/>
                </a:solidFill>
                <a:latin typeface="NeueSans Pro Bold" pitchFamily="2" charset="0"/>
              </a:defRPr>
            </a:lvl1pPr>
          </a:lstStyle>
          <a:p>
            <a:pPr lvl="0"/>
            <a:r>
              <a:rPr lang="de-CH"/>
              <a:t>vd.prosenectute.ch</a:t>
            </a:r>
          </a:p>
        </p:txBody>
      </p:sp>
    </p:spTree>
    <p:extLst>
      <p:ext uri="{BB962C8B-B14F-4D97-AF65-F5344CB8AC3E}">
        <p14:creationId xmlns:p14="http://schemas.microsoft.com/office/powerpoint/2010/main" val="1154131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 Bild 04">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2484000" cy="1584000"/>
          </a:xfrm>
          <a:prstGeom prst="rect">
            <a:avLst/>
          </a:prstGeom>
        </p:spPr>
        <p:txBody>
          <a:bodyPr/>
          <a:lstStyle>
            <a:lvl1pPr marL="0" indent="0">
              <a:buFontTx/>
              <a:buNone/>
              <a:defRPr sz="1200"/>
            </a:lvl1pPr>
          </a:lstStyle>
          <a:p>
            <a:endParaRPr lang="de-CH"/>
          </a:p>
        </p:txBody>
      </p:sp>
      <p:sp>
        <p:nvSpPr>
          <p:cNvPr id="11" name="Bildplatzhalter 8"/>
          <p:cNvSpPr>
            <a:spLocks noGrp="1"/>
          </p:cNvSpPr>
          <p:nvPr>
            <p:ph type="pic" sz="quarter" idx="17"/>
          </p:nvPr>
        </p:nvSpPr>
        <p:spPr>
          <a:xfrm>
            <a:off x="3347864" y="1260000"/>
            <a:ext cx="2484000" cy="1584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8" hasCustomPrompt="1"/>
          </p:nvPr>
        </p:nvSpPr>
        <p:spPr>
          <a:xfrm>
            <a:off x="594000" y="2989050"/>
            <a:ext cx="2484000" cy="1368000"/>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sp>
        <p:nvSpPr>
          <p:cNvPr id="12" name="Textplatzhalter 4"/>
          <p:cNvSpPr>
            <a:spLocks noGrp="1"/>
          </p:cNvSpPr>
          <p:nvPr>
            <p:ph type="body" sz="quarter" idx="19" hasCustomPrompt="1"/>
          </p:nvPr>
        </p:nvSpPr>
        <p:spPr>
          <a:xfrm>
            <a:off x="3348000" y="2988000"/>
            <a:ext cx="2484000" cy="1368000"/>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sp>
        <p:nvSpPr>
          <p:cNvPr id="13" name="Bildplatzhalter 8"/>
          <p:cNvSpPr>
            <a:spLocks noGrp="1"/>
          </p:cNvSpPr>
          <p:nvPr>
            <p:ph type="pic" sz="quarter" idx="20"/>
          </p:nvPr>
        </p:nvSpPr>
        <p:spPr>
          <a:xfrm>
            <a:off x="6084000" y="1260000"/>
            <a:ext cx="2474213" cy="1584000"/>
          </a:xfrm>
          <a:prstGeom prst="rect">
            <a:avLst/>
          </a:prstGeom>
        </p:spPr>
        <p:txBody>
          <a:bodyPr/>
          <a:lstStyle>
            <a:lvl1pPr marL="0" indent="0">
              <a:buFontTx/>
              <a:buNone/>
              <a:defRPr sz="1200"/>
            </a:lvl1pPr>
          </a:lstStyle>
          <a:p>
            <a:endParaRPr lang="de-CH"/>
          </a:p>
        </p:txBody>
      </p:sp>
      <p:sp>
        <p:nvSpPr>
          <p:cNvPr id="14" name="Textplatzhalter 4"/>
          <p:cNvSpPr>
            <a:spLocks noGrp="1"/>
          </p:cNvSpPr>
          <p:nvPr>
            <p:ph type="body" sz="quarter" idx="21" hasCustomPrompt="1"/>
          </p:nvPr>
        </p:nvSpPr>
        <p:spPr>
          <a:xfrm>
            <a:off x="6084000" y="2988000"/>
            <a:ext cx="2473200" cy="1368000"/>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pic>
        <p:nvPicPr>
          <p:cNvPr id="15" name="Grafik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6"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265854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halt Bild 05">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5220000" cy="2952000"/>
          </a:xfrm>
          <a:prstGeom prst="rect">
            <a:avLst/>
          </a:prstGeom>
        </p:spPr>
        <p:txBody>
          <a:bodyPr/>
          <a:lstStyle>
            <a:lvl1pPr marL="0" indent="0">
              <a:buFontTx/>
              <a:buNone/>
              <a:defRPr sz="1200"/>
            </a:lvl1pPr>
          </a:lstStyle>
          <a:p>
            <a:endParaRPr lang="de-CH"/>
          </a:p>
        </p:txBody>
      </p:sp>
      <p:sp>
        <p:nvSpPr>
          <p:cNvPr id="11" name="Bildplatzhalter 8"/>
          <p:cNvSpPr>
            <a:spLocks noGrp="1"/>
          </p:cNvSpPr>
          <p:nvPr>
            <p:ph type="pic" sz="quarter" idx="17"/>
          </p:nvPr>
        </p:nvSpPr>
        <p:spPr>
          <a:xfrm>
            <a:off x="6108748" y="2700775"/>
            <a:ext cx="2447832" cy="1512000"/>
          </a:xfrm>
          <a:prstGeom prst="rect">
            <a:avLst/>
          </a:prstGeom>
        </p:spPr>
        <p:txBody>
          <a:bodyPr/>
          <a:lstStyle>
            <a:lvl1pPr marL="0" indent="0">
              <a:buFontTx/>
              <a:buNone/>
              <a:defRPr sz="1200"/>
            </a:lvl1pPr>
          </a:lstStyle>
          <a:p>
            <a:endParaRPr lang="de-CH"/>
          </a:p>
        </p:txBody>
      </p:sp>
      <p:sp>
        <p:nvSpPr>
          <p:cNvPr id="12" name="Textplatzhalter 4"/>
          <p:cNvSpPr>
            <a:spLocks noGrp="1"/>
          </p:cNvSpPr>
          <p:nvPr>
            <p:ph type="body" sz="quarter" idx="19" hasCustomPrompt="1"/>
          </p:nvPr>
        </p:nvSpPr>
        <p:spPr>
          <a:xfrm>
            <a:off x="6109818" y="1218346"/>
            <a:ext cx="2448000" cy="1281396"/>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4"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934605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 Bild 06">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2484000" cy="2952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7" hasCustomPrompt="1"/>
          </p:nvPr>
        </p:nvSpPr>
        <p:spPr>
          <a:xfrm>
            <a:off x="3348038" y="1206000"/>
            <a:ext cx="5256212" cy="3006000"/>
          </a:xfrm>
        </p:spPr>
        <p:txBody>
          <a:bodyPr/>
          <a:lstStyle>
            <a:lvl1pPr>
              <a:defRPr/>
            </a:lvl1pPr>
            <a:lvl2pPr>
              <a:defRPr/>
            </a:lvl2pPr>
            <a:lvl3pPr>
              <a:defRPr/>
            </a:lvl3pPr>
            <a:lvl4pPr>
              <a:defRPr baseline="0"/>
            </a:lvl4pPr>
            <a:lvl5pPr>
              <a:defRPr/>
            </a:lvl5p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2"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1036556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 Bild 07">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3339831" y="1260000"/>
            <a:ext cx="5218382" cy="2952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7" hasCustomPrompt="1"/>
          </p:nvPr>
        </p:nvSpPr>
        <p:spPr>
          <a:xfrm>
            <a:off x="594000" y="1220748"/>
            <a:ext cx="2609848" cy="2988000"/>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3"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3525084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 Grafik/Tabelle">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11" name="Inhaltsplatzhalter 10"/>
          <p:cNvSpPr>
            <a:spLocks noGrp="1"/>
          </p:cNvSpPr>
          <p:nvPr>
            <p:ph sz="quarter" idx="16" hasCustomPrompt="1"/>
          </p:nvPr>
        </p:nvSpPr>
        <p:spPr>
          <a:xfrm>
            <a:off x="594000" y="1266824"/>
            <a:ext cx="7957129" cy="3179175"/>
          </a:xfrm>
        </p:spPr>
        <p:txBody>
          <a:bodyPr/>
          <a:lstStyle>
            <a:lvl1pPr marL="0" indent="0">
              <a:buFontTx/>
              <a:buNone/>
              <a:defRPr sz="1200"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err="1"/>
              <a:t>Graphique</a:t>
            </a:r>
            <a:r>
              <a:rPr lang="de-DE"/>
              <a:t> / </a:t>
            </a:r>
            <a:r>
              <a:rPr lang="de-DE" err="1"/>
              <a:t>tableau</a:t>
            </a:r>
            <a:endParaRPr lang="de-CH"/>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2"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2197784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ldfolie mit Text">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917524" y="1372474"/>
            <a:ext cx="3870500" cy="1271284"/>
          </a:xfrm>
        </p:spPr>
        <p:txBody>
          <a:bodyPr anchor="t" anchorCtr="0"/>
          <a:lstStyle>
            <a:lvl1pPr algn="l">
              <a:defRPr sz="1600" i="1" spc="50" baseline="0">
                <a:solidFill>
                  <a:schemeClr val="tx2"/>
                </a:solidFill>
              </a:defRPr>
            </a:lvl1pPr>
          </a:lstStyle>
          <a:p>
            <a:endParaRPr lang="de-CH"/>
          </a:p>
        </p:txBody>
      </p:sp>
    </p:spTree>
    <p:extLst>
      <p:ext uri="{BB962C8B-B14F-4D97-AF65-F5344CB8AC3E}">
        <p14:creationId xmlns:p14="http://schemas.microsoft.com/office/powerpoint/2010/main" val="184912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ildfolie ohne Tex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3671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nhalt Text">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8"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
        <p:nvSpPr>
          <p:cNvPr id="5" name="Textplatzhalter 4"/>
          <p:cNvSpPr>
            <a:spLocks noGrp="1"/>
          </p:cNvSpPr>
          <p:nvPr>
            <p:ph type="body" sz="quarter" idx="12" hasCustomPrompt="1"/>
          </p:nvPr>
        </p:nvSpPr>
        <p:spPr>
          <a:xfrm>
            <a:off x="594000" y="1206000"/>
            <a:ext cx="8100000" cy="3240000"/>
          </a:xfrm>
        </p:spPr>
        <p:txBody>
          <a:bodyPr/>
          <a:lstStyle>
            <a:lvl1pPr marL="269875" indent="-269875">
              <a:buClr>
                <a:srgbClr val="00726F"/>
              </a:buClr>
              <a:buFont typeface="Symbol" panose="05050102010706020507" pitchFamily="18" charset="2"/>
              <a:buChar char="-"/>
              <a:defRPr b="0">
                <a:solidFill>
                  <a:schemeClr val="tx1"/>
                </a:solidFill>
              </a:defRPr>
            </a:lvl1pPr>
            <a:lvl2pPr marL="717550" indent="-260350">
              <a:buClr>
                <a:srgbClr val="00726F"/>
              </a:buClr>
              <a:buFont typeface="Symbol" panose="05050102010706020507" pitchFamily="18" charset="2"/>
              <a:buChar char="-"/>
              <a:defRPr b="0">
                <a:solidFill>
                  <a:schemeClr val="tx1"/>
                </a:solidFill>
              </a:defRPr>
            </a:lvl2pPr>
            <a:lvl3pPr marL="1165225" indent="-250825">
              <a:buClr>
                <a:srgbClr val="00726F"/>
              </a:buClr>
              <a:buFont typeface="Symbol" panose="05050102010706020507" pitchFamily="18" charset="2"/>
              <a:buChar char="-"/>
              <a:defRPr b="0">
                <a:solidFill>
                  <a:schemeClr val="tx1"/>
                </a:solidFill>
              </a:defRPr>
            </a:lvl3pPr>
            <a:lvl4pPr marL="1612900" indent="-241300">
              <a:buClr>
                <a:srgbClr val="00726F"/>
              </a:buClr>
              <a:buFont typeface="Symbol" panose="05050102010706020507" pitchFamily="18" charset="2"/>
              <a:buChar char="-"/>
              <a:defRPr b="0">
                <a:solidFill>
                  <a:schemeClr val="tx1"/>
                </a:solidFill>
              </a:defRPr>
            </a:lvl4pPr>
            <a:lvl5pPr marL="2060575" indent="-231775">
              <a:buClr>
                <a:srgbClr val="00726F"/>
              </a:buClr>
              <a:buFont typeface="Symbol" panose="05050102010706020507" pitchFamily="18" charset="2"/>
              <a:buChar char="-"/>
              <a:defRPr b="0">
                <a:solidFill>
                  <a:schemeClr val="tx1"/>
                </a:solidFill>
              </a:defRPr>
            </a:lvl5p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Tree>
    <p:extLst>
      <p:ext uri="{BB962C8B-B14F-4D97-AF65-F5344CB8AC3E}">
        <p14:creationId xmlns:p14="http://schemas.microsoft.com/office/powerpoint/2010/main" val="3030348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Inhalt Bild 03">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3877200" cy="2232000"/>
          </a:xfrm>
          <a:prstGeom prst="rect">
            <a:avLst/>
          </a:prstGeom>
        </p:spPr>
        <p:txBody>
          <a:bodyPr/>
          <a:lstStyle>
            <a:lvl1pPr marL="0" indent="0">
              <a:buFontTx/>
              <a:buNone/>
              <a:defRPr sz="1200"/>
            </a:lvl1pPr>
          </a:lstStyle>
          <a:p>
            <a:endParaRPr lang="de-CH"/>
          </a:p>
        </p:txBody>
      </p:sp>
      <p:sp>
        <p:nvSpPr>
          <p:cNvPr id="11" name="Bildplatzhalter 8"/>
          <p:cNvSpPr>
            <a:spLocks noGrp="1"/>
          </p:cNvSpPr>
          <p:nvPr>
            <p:ph type="pic" sz="quarter" idx="17"/>
          </p:nvPr>
        </p:nvSpPr>
        <p:spPr>
          <a:xfrm>
            <a:off x="4679999" y="1260000"/>
            <a:ext cx="3878213" cy="2232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8" hasCustomPrompt="1"/>
          </p:nvPr>
        </p:nvSpPr>
        <p:spPr>
          <a:xfrm>
            <a:off x="594000" y="3636000"/>
            <a:ext cx="3877200" cy="720725"/>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sp>
        <p:nvSpPr>
          <p:cNvPr id="12" name="Textplatzhalter 4"/>
          <p:cNvSpPr>
            <a:spLocks noGrp="1"/>
          </p:cNvSpPr>
          <p:nvPr>
            <p:ph type="body" sz="quarter" idx="19" hasCustomPrompt="1"/>
          </p:nvPr>
        </p:nvSpPr>
        <p:spPr>
          <a:xfrm>
            <a:off x="4680000" y="3636000"/>
            <a:ext cx="3877200" cy="720725"/>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4"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217019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lang">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78252"/>
            <a:ext cx="9144000" cy="2365248"/>
          </a:xfrm>
          <a:prstGeom prst="rect">
            <a:avLst/>
          </a:prstGeom>
        </p:spPr>
      </p:pic>
      <p:sp>
        <p:nvSpPr>
          <p:cNvPr id="2" name="Titel 1"/>
          <p:cNvSpPr>
            <a:spLocks noGrp="1"/>
          </p:cNvSpPr>
          <p:nvPr>
            <p:ph type="ctrTitle" hasCustomPrompt="1"/>
          </p:nvPr>
        </p:nvSpPr>
        <p:spPr>
          <a:xfrm>
            <a:off x="596812" y="3776222"/>
            <a:ext cx="6207436" cy="1027776"/>
          </a:xfrm>
        </p:spPr>
        <p:txBody>
          <a:bodyPr anchor="t" anchorCtr="0"/>
          <a:lstStyle>
            <a:lvl1pPr algn="l">
              <a:defRPr spc="50" baseline="0">
                <a:solidFill>
                  <a:schemeClr val="bg1"/>
                </a:solidFill>
              </a:defRPr>
            </a:lvl1pPr>
          </a:lstStyle>
          <a:p>
            <a:r>
              <a:rPr lang="de-DE" err="1"/>
              <a:t>Titre</a:t>
            </a:r>
            <a:r>
              <a:rPr lang="de-DE"/>
              <a:t> </a:t>
            </a:r>
            <a:r>
              <a:rPr lang="de-DE" err="1"/>
              <a:t>principal</a:t>
            </a:r>
            <a:r>
              <a:rPr lang="de-DE"/>
              <a:t> </a:t>
            </a:r>
            <a:r>
              <a:rPr lang="de-DE" err="1"/>
              <a:t>un</a:t>
            </a:r>
            <a:r>
              <a:rPr lang="de-DE"/>
              <a:t> </a:t>
            </a:r>
            <a:r>
              <a:rPr lang="de-DE" err="1"/>
              <a:t>peu</a:t>
            </a:r>
            <a:r>
              <a:rPr lang="de-DE"/>
              <a:t> plus </a:t>
            </a:r>
            <a:r>
              <a:rPr lang="de-DE" err="1"/>
              <a:t>long</a:t>
            </a:r>
            <a:r>
              <a:rPr lang="de-DE"/>
              <a:t> et </a:t>
            </a:r>
            <a:r>
              <a:rPr lang="de-DE" err="1"/>
              <a:t>sur</a:t>
            </a:r>
            <a:r>
              <a:rPr lang="de-DE"/>
              <a:t> </a:t>
            </a:r>
            <a:r>
              <a:rPr lang="de-DE" err="1"/>
              <a:t>deux</a:t>
            </a:r>
            <a:r>
              <a:rPr lang="de-DE"/>
              <a:t> </a:t>
            </a:r>
            <a:r>
              <a:rPr lang="de-DE" err="1"/>
              <a:t>lignes</a:t>
            </a:r>
            <a:endParaRPr lang="de-CH"/>
          </a:p>
        </p:txBody>
      </p:sp>
      <p:sp>
        <p:nvSpPr>
          <p:cNvPr id="20" name="Textplatzhalter 19"/>
          <p:cNvSpPr>
            <a:spLocks noGrp="1"/>
          </p:cNvSpPr>
          <p:nvPr>
            <p:ph type="body" sz="quarter" idx="12" hasCustomPrompt="1"/>
          </p:nvPr>
        </p:nvSpPr>
        <p:spPr>
          <a:xfrm>
            <a:off x="7542000" y="4746738"/>
            <a:ext cx="1260000" cy="144000"/>
          </a:xfrm>
        </p:spPr>
        <p:txBody>
          <a:bodyPr/>
          <a:lstStyle>
            <a:lvl1pPr marL="0" indent="0">
              <a:buFontTx/>
              <a:buNone/>
              <a:defRPr sz="700" spc="10" baseline="0">
                <a:solidFill>
                  <a:schemeClr val="bg1"/>
                </a:solidFill>
                <a:latin typeface="NeueSans Pro Bold" pitchFamily="2" charset="0"/>
              </a:defRPr>
            </a:lvl1pPr>
          </a:lstStyle>
          <a:p>
            <a:pPr lvl="0"/>
            <a:r>
              <a:rPr lang="de-CH"/>
              <a:t>vd.prosenectute.ch</a:t>
            </a:r>
          </a:p>
        </p:txBody>
      </p:sp>
      <p:sp>
        <p:nvSpPr>
          <p:cNvPr id="6" name="Textplatzhalter 17"/>
          <p:cNvSpPr>
            <a:spLocks noGrp="1"/>
          </p:cNvSpPr>
          <p:nvPr>
            <p:ph type="body" sz="quarter" idx="11" hasCustomPrompt="1"/>
          </p:nvPr>
        </p:nvSpPr>
        <p:spPr>
          <a:xfrm>
            <a:off x="7543478" y="4496302"/>
            <a:ext cx="1349001" cy="163680"/>
          </a:xfrm>
        </p:spPr>
        <p:txBody>
          <a:bodyPr/>
          <a:lstStyle>
            <a:lvl1pPr marL="0" indent="0">
              <a:buFontTx/>
              <a:buNone/>
              <a:defRPr sz="1400" spc="50" baseline="0">
                <a:solidFill>
                  <a:schemeClr val="bg1"/>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21414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sverzeichnis">
    <p:bg>
      <p:bgPr>
        <a:solidFill>
          <a:srgbClr val="00726F"/>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BBCF00"/>
                </a:solidFill>
              </a:defRPr>
            </a:lvl1pPr>
          </a:lstStyle>
          <a:p>
            <a:endParaRPr lang="de-CH"/>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9"/>
          </a:xfrm>
          <a:prstGeom prst="rect">
            <a:avLst/>
          </a:prstGeom>
        </p:spPr>
      </p:pic>
      <p:sp>
        <p:nvSpPr>
          <p:cNvPr id="5" name="Textplatzhalter 4"/>
          <p:cNvSpPr>
            <a:spLocks noGrp="1"/>
          </p:cNvSpPr>
          <p:nvPr>
            <p:ph type="body" sz="quarter" idx="12" hasCustomPrompt="1"/>
          </p:nvPr>
        </p:nvSpPr>
        <p:spPr>
          <a:xfrm>
            <a:off x="594000" y="1188000"/>
            <a:ext cx="6121400" cy="3240000"/>
          </a:xfrm>
        </p:spPr>
        <p:txBody>
          <a:bodyPr/>
          <a:lstStyle>
            <a:lvl1pPr marL="269875" indent="-269875">
              <a:buFont typeface="Symbol" panose="05050102010706020507" pitchFamily="18" charset="2"/>
              <a:buChar char="-"/>
              <a:defRPr b="1" baseline="0">
                <a:solidFill>
                  <a:schemeClr val="bg1"/>
                </a:solidFill>
              </a:defRPr>
            </a:lvl1pPr>
            <a:lvl2pPr marL="717550" indent="-260350">
              <a:buFont typeface="Symbol" panose="05050102010706020507" pitchFamily="18" charset="2"/>
              <a:buChar char="-"/>
              <a:defRPr b="1">
                <a:solidFill>
                  <a:schemeClr val="bg1"/>
                </a:solidFill>
              </a:defRPr>
            </a:lvl2pPr>
            <a:lvl3pPr marL="1165225" indent="-250825">
              <a:buFont typeface="Symbol" panose="05050102010706020507" pitchFamily="18" charset="2"/>
              <a:buChar char="-"/>
              <a:defRPr b="1">
                <a:solidFill>
                  <a:schemeClr val="bg1"/>
                </a:solidFill>
              </a:defRPr>
            </a:lvl3pPr>
            <a:lvl4pPr marL="1612900" indent="-241300">
              <a:buFont typeface="Symbol" panose="05050102010706020507" pitchFamily="18" charset="2"/>
              <a:buChar char="-"/>
              <a:defRPr b="1" baseline="0">
                <a:solidFill>
                  <a:schemeClr val="bg1"/>
                </a:solidFill>
              </a:defRPr>
            </a:lvl4pPr>
            <a:lvl5pPr marL="2060575" indent="-231775">
              <a:buFont typeface="Symbol" panose="05050102010706020507" pitchFamily="18" charset="2"/>
              <a:buChar char="-"/>
              <a:defRPr b="1">
                <a:solidFill>
                  <a:schemeClr val="bg1"/>
                </a:solidFill>
              </a:defRPr>
            </a:lvl5p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rgbClr val="BBCF00"/>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rgbClr val="BBCF00"/>
                </a:solidFill>
              </a:defRPr>
            </a:lvl1pPr>
          </a:lstStyle>
          <a:p>
            <a:r>
              <a:rPr lang="de-CH"/>
              <a:t>Page </a:t>
            </a:r>
            <a:fld id="{453031DB-0871-4B44-8BA0-CCE754DA64BA}" type="slidenum">
              <a:rPr lang="de-CH" smtClean="0"/>
              <a:pPr/>
              <a:t>‹#›</a:t>
            </a:fld>
            <a:endParaRPr lang="de-CH"/>
          </a:p>
        </p:txBody>
      </p:sp>
      <p:sp>
        <p:nvSpPr>
          <p:cNvPr id="9" name="Textplatzhalter 17"/>
          <p:cNvSpPr>
            <a:spLocks noGrp="1"/>
          </p:cNvSpPr>
          <p:nvPr>
            <p:ph type="body" sz="quarter" idx="11" hasCustomPrompt="1"/>
          </p:nvPr>
        </p:nvSpPr>
        <p:spPr>
          <a:xfrm>
            <a:off x="7543478" y="4496302"/>
            <a:ext cx="1349001" cy="163680"/>
          </a:xfrm>
        </p:spPr>
        <p:txBody>
          <a:bodyPr/>
          <a:lstStyle>
            <a:lvl1pPr marL="0" indent="0">
              <a:buFontTx/>
              <a:buNone/>
              <a:defRPr sz="1400" spc="50" baseline="0">
                <a:solidFill>
                  <a:schemeClr val="bg1"/>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4016597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ischen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1131590"/>
            <a:ext cx="6498950" cy="1728192"/>
          </a:xfrm>
        </p:spPr>
        <p:txBody>
          <a:bodyPr anchor="t" anchorCtr="0"/>
          <a:lstStyle>
            <a:lvl1pPr algn="l">
              <a:defRPr sz="3600" spc="50" baseline="0">
                <a:solidFill>
                  <a:schemeClr val="bg1"/>
                </a:solidFill>
              </a:defRPr>
            </a:lvl1pPr>
          </a:lstStyle>
          <a:p>
            <a:endParaRPr lang="de-CH"/>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40229" y="314922"/>
            <a:ext cx="1010900" cy="479169"/>
          </a:xfrm>
          <a:prstGeom prst="rect">
            <a:avLst/>
          </a:prstGeom>
        </p:spPr>
      </p:pic>
      <p:sp>
        <p:nvSpPr>
          <p:cNvPr id="5" name="Textplatzhalter 17"/>
          <p:cNvSpPr>
            <a:spLocks noGrp="1"/>
          </p:cNvSpPr>
          <p:nvPr>
            <p:ph type="body" sz="quarter" idx="11" hasCustomPrompt="1"/>
          </p:nvPr>
        </p:nvSpPr>
        <p:spPr>
          <a:xfrm>
            <a:off x="7543478" y="4496302"/>
            <a:ext cx="1349001" cy="163680"/>
          </a:xfrm>
        </p:spPr>
        <p:txBody>
          <a:bodyPr/>
          <a:lstStyle>
            <a:lvl1pPr marL="0" indent="0">
              <a:buFontTx/>
              <a:buNone/>
              <a:defRPr sz="1400" spc="50" baseline="0">
                <a:solidFill>
                  <a:schemeClr val="bg1"/>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3465711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Text">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8"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
        <p:nvSpPr>
          <p:cNvPr id="5" name="Textplatzhalter 4"/>
          <p:cNvSpPr>
            <a:spLocks noGrp="1"/>
          </p:cNvSpPr>
          <p:nvPr>
            <p:ph type="body" sz="quarter" idx="12" hasCustomPrompt="1"/>
          </p:nvPr>
        </p:nvSpPr>
        <p:spPr>
          <a:xfrm>
            <a:off x="594000" y="1206000"/>
            <a:ext cx="8100000" cy="3240000"/>
          </a:xfrm>
        </p:spPr>
        <p:txBody>
          <a:bodyPr/>
          <a:lstStyle>
            <a:lvl1pPr marL="269875" indent="-269875">
              <a:buClr>
                <a:srgbClr val="00726F"/>
              </a:buClr>
              <a:buFont typeface="Symbol" panose="05050102010706020507" pitchFamily="18" charset="2"/>
              <a:buChar char="-"/>
              <a:defRPr b="0">
                <a:solidFill>
                  <a:schemeClr val="tx1"/>
                </a:solidFill>
              </a:defRPr>
            </a:lvl1pPr>
            <a:lvl2pPr marL="717550" indent="-260350">
              <a:buClr>
                <a:srgbClr val="00726F"/>
              </a:buClr>
              <a:buFont typeface="Symbol" panose="05050102010706020507" pitchFamily="18" charset="2"/>
              <a:buChar char="-"/>
              <a:defRPr b="0">
                <a:solidFill>
                  <a:schemeClr val="tx1"/>
                </a:solidFill>
              </a:defRPr>
            </a:lvl2pPr>
            <a:lvl3pPr marL="1165225" indent="-250825">
              <a:buClr>
                <a:srgbClr val="00726F"/>
              </a:buClr>
              <a:buFont typeface="Symbol" panose="05050102010706020507" pitchFamily="18" charset="2"/>
              <a:buChar char="-"/>
              <a:defRPr b="0">
                <a:solidFill>
                  <a:schemeClr val="tx1"/>
                </a:solidFill>
              </a:defRPr>
            </a:lvl3pPr>
            <a:lvl4pPr marL="1612900" indent="-241300">
              <a:buClr>
                <a:srgbClr val="00726F"/>
              </a:buClr>
              <a:buFont typeface="Symbol" panose="05050102010706020507" pitchFamily="18" charset="2"/>
              <a:buChar char="-"/>
              <a:defRPr b="0">
                <a:solidFill>
                  <a:schemeClr val="tx1"/>
                </a:solidFill>
              </a:defRPr>
            </a:lvl4pPr>
            <a:lvl5pPr marL="2060575" indent="-231775">
              <a:buClr>
                <a:srgbClr val="00726F"/>
              </a:buClr>
              <a:buFont typeface="Symbol" panose="05050102010706020507" pitchFamily="18" charset="2"/>
              <a:buChar char="-"/>
              <a:defRPr b="0">
                <a:solidFill>
                  <a:schemeClr val="tx1"/>
                </a:solidFill>
              </a:defRPr>
            </a:lvl5p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Tree>
    <p:extLst>
      <p:ext uri="{BB962C8B-B14F-4D97-AF65-F5344CB8AC3E}">
        <p14:creationId xmlns:p14="http://schemas.microsoft.com/office/powerpoint/2010/main" val="2388561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Bild und Text">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3852000" cy="2952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7" hasCustomPrompt="1"/>
          </p:nvPr>
        </p:nvSpPr>
        <p:spPr>
          <a:xfrm>
            <a:off x="4716463" y="1206000"/>
            <a:ext cx="3852000" cy="3026926"/>
          </a:xfrm>
        </p:spPr>
        <p:txBody>
          <a:bodyPr/>
          <a:lstStyle>
            <a:lvl1pPr>
              <a:defRPr/>
            </a:lvl1pPr>
            <a:lvl2pPr>
              <a:defRPr/>
            </a:lvl2pPr>
            <a:lvl3pPr>
              <a:defRPr/>
            </a:lvl3pPr>
            <a:lvl4pPr>
              <a:defRPr/>
            </a:lvl4pPr>
            <a:lvl5pPr>
              <a:defRPr/>
            </a:lvl5p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2"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3651250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Bild 01">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3999" y="1260000"/>
            <a:ext cx="7964213" cy="2952000"/>
          </a:xfrm>
          <a:prstGeom prst="rect">
            <a:avLst/>
          </a:prstGeom>
        </p:spPr>
        <p:txBody>
          <a:bodyPr/>
          <a:lstStyle>
            <a:lvl1pPr marL="0" indent="0">
              <a:buFontTx/>
              <a:buNone/>
              <a:defRPr sz="1200"/>
            </a:lvl1pPr>
          </a:lstStyle>
          <a:p>
            <a:endParaRPr lang="de-CH"/>
          </a:p>
        </p:txBody>
      </p:sp>
      <p:pic>
        <p:nvPicPr>
          <p:cNvPr id="11" name="Grafik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8"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1879609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Bild 02">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3877200" cy="2952000"/>
          </a:xfrm>
          <a:prstGeom prst="rect">
            <a:avLst/>
          </a:prstGeom>
        </p:spPr>
        <p:txBody>
          <a:bodyPr/>
          <a:lstStyle>
            <a:lvl1pPr marL="0" indent="0">
              <a:buFontTx/>
              <a:buNone/>
              <a:defRPr sz="1200"/>
            </a:lvl1pPr>
          </a:lstStyle>
          <a:p>
            <a:endParaRPr lang="de-CH"/>
          </a:p>
        </p:txBody>
      </p:sp>
      <p:sp>
        <p:nvSpPr>
          <p:cNvPr id="11" name="Bildplatzhalter 8"/>
          <p:cNvSpPr>
            <a:spLocks noGrp="1"/>
          </p:cNvSpPr>
          <p:nvPr>
            <p:ph type="pic" sz="quarter" idx="17"/>
          </p:nvPr>
        </p:nvSpPr>
        <p:spPr>
          <a:xfrm>
            <a:off x="4679999" y="1260000"/>
            <a:ext cx="3878213" cy="2952000"/>
          </a:xfrm>
          <a:prstGeom prst="rect">
            <a:avLst/>
          </a:prstGeom>
        </p:spPr>
        <p:txBody>
          <a:bodyPr/>
          <a:lstStyle>
            <a:lvl1pPr marL="0" indent="0">
              <a:buFontTx/>
              <a:buNone/>
              <a:defRPr sz="1200"/>
            </a:lvl1pPr>
          </a:lstStyle>
          <a:p>
            <a:endParaRPr lang="de-CH"/>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3"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987724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Bild 03">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594000" y="396000"/>
            <a:ext cx="6120000" cy="396000"/>
          </a:xfrm>
        </p:spPr>
        <p:txBody>
          <a:bodyPr anchor="t" anchorCtr="0"/>
          <a:lstStyle>
            <a:lvl1pPr algn="l">
              <a:defRPr sz="2000" spc="50" baseline="0">
                <a:solidFill>
                  <a:srgbClr val="00726F"/>
                </a:solidFill>
              </a:defRPr>
            </a:lvl1pPr>
          </a:lstStyle>
          <a:p>
            <a:endParaRPr lang="de-CH"/>
          </a:p>
        </p:txBody>
      </p:sp>
      <p:sp>
        <p:nvSpPr>
          <p:cNvPr id="6" name="Fußzeilenplatzhalter 5"/>
          <p:cNvSpPr>
            <a:spLocks noGrp="1"/>
          </p:cNvSpPr>
          <p:nvPr>
            <p:ph type="ftr" sz="quarter" idx="13"/>
          </p:nvPr>
        </p:nvSpPr>
        <p:spPr>
          <a:xfrm>
            <a:off x="1513664" y="4554000"/>
            <a:ext cx="5218576" cy="252000"/>
          </a:xfrm>
        </p:spPr>
        <p:txBody>
          <a:bodyPr/>
          <a:lstStyle>
            <a:lvl1pPr>
              <a:defRPr>
                <a:solidFill>
                  <a:schemeClr val="tx1"/>
                </a:solidFill>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10" name="Foliennummernplatzhalter 9"/>
          <p:cNvSpPr>
            <a:spLocks noGrp="1"/>
          </p:cNvSpPr>
          <p:nvPr>
            <p:ph type="sldNum" sz="quarter" idx="15"/>
          </p:nvPr>
        </p:nvSpPr>
        <p:spPr>
          <a:xfrm>
            <a:off x="594000" y="4554000"/>
            <a:ext cx="936104" cy="252000"/>
          </a:xfrm>
        </p:spPr>
        <p:txBody>
          <a:bodyPr/>
          <a:lstStyle>
            <a:lvl1pPr>
              <a:defRPr b="1">
                <a:solidFill>
                  <a:schemeClr val="tx1"/>
                </a:solidFill>
              </a:defRPr>
            </a:lvl1pPr>
          </a:lstStyle>
          <a:p>
            <a:r>
              <a:rPr lang="de-CH"/>
              <a:t>Page </a:t>
            </a:r>
            <a:fld id="{453031DB-0871-4B44-8BA0-CCE754DA64BA}" type="slidenum">
              <a:rPr lang="de-CH" smtClean="0"/>
              <a:pPr/>
              <a:t>‹#›</a:t>
            </a:fld>
            <a:endParaRPr lang="de-CH"/>
          </a:p>
        </p:txBody>
      </p:sp>
      <p:sp>
        <p:nvSpPr>
          <p:cNvPr id="9" name="Bildplatzhalter 8"/>
          <p:cNvSpPr>
            <a:spLocks noGrp="1"/>
          </p:cNvSpPr>
          <p:nvPr>
            <p:ph type="pic" sz="quarter" idx="16"/>
          </p:nvPr>
        </p:nvSpPr>
        <p:spPr>
          <a:xfrm>
            <a:off x="594000" y="1260000"/>
            <a:ext cx="3877200" cy="2232000"/>
          </a:xfrm>
          <a:prstGeom prst="rect">
            <a:avLst/>
          </a:prstGeom>
        </p:spPr>
        <p:txBody>
          <a:bodyPr/>
          <a:lstStyle>
            <a:lvl1pPr marL="0" indent="0">
              <a:buFontTx/>
              <a:buNone/>
              <a:defRPr sz="1200"/>
            </a:lvl1pPr>
          </a:lstStyle>
          <a:p>
            <a:endParaRPr lang="de-CH"/>
          </a:p>
        </p:txBody>
      </p:sp>
      <p:sp>
        <p:nvSpPr>
          <p:cNvPr id="11" name="Bildplatzhalter 8"/>
          <p:cNvSpPr>
            <a:spLocks noGrp="1"/>
          </p:cNvSpPr>
          <p:nvPr>
            <p:ph type="pic" sz="quarter" idx="17"/>
          </p:nvPr>
        </p:nvSpPr>
        <p:spPr>
          <a:xfrm>
            <a:off x="4679999" y="1260000"/>
            <a:ext cx="3878213" cy="2232000"/>
          </a:xfrm>
          <a:prstGeom prst="rect">
            <a:avLst/>
          </a:prstGeom>
        </p:spPr>
        <p:txBody>
          <a:bodyPr/>
          <a:lstStyle>
            <a:lvl1pPr marL="0" indent="0">
              <a:buFontTx/>
              <a:buNone/>
              <a:defRPr sz="1200"/>
            </a:lvl1pPr>
          </a:lstStyle>
          <a:p>
            <a:endParaRPr lang="de-CH"/>
          </a:p>
        </p:txBody>
      </p:sp>
      <p:sp>
        <p:nvSpPr>
          <p:cNvPr id="5" name="Textplatzhalter 4"/>
          <p:cNvSpPr>
            <a:spLocks noGrp="1"/>
          </p:cNvSpPr>
          <p:nvPr>
            <p:ph type="body" sz="quarter" idx="18" hasCustomPrompt="1"/>
          </p:nvPr>
        </p:nvSpPr>
        <p:spPr>
          <a:xfrm>
            <a:off x="594000" y="3636000"/>
            <a:ext cx="3877200" cy="720725"/>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sp>
        <p:nvSpPr>
          <p:cNvPr id="12" name="Textplatzhalter 4"/>
          <p:cNvSpPr>
            <a:spLocks noGrp="1"/>
          </p:cNvSpPr>
          <p:nvPr>
            <p:ph type="body" sz="quarter" idx="19" hasCustomPrompt="1"/>
          </p:nvPr>
        </p:nvSpPr>
        <p:spPr>
          <a:xfrm>
            <a:off x="4680000" y="3636000"/>
            <a:ext cx="3877200" cy="720725"/>
          </a:xfrm>
        </p:spPr>
        <p:txBody>
          <a:bodyPr/>
          <a:lstStyle>
            <a:lvl1pPr marL="0" indent="0">
              <a:buFontTx/>
              <a:buNone/>
              <a:defRPr sz="1400"/>
            </a:lvl1pPr>
            <a:lvl2pPr marL="457200" indent="0">
              <a:buFontTx/>
              <a:buNone/>
              <a:defRPr sz="1400"/>
            </a:lvl2pPr>
            <a:lvl3pPr marL="914400" indent="0">
              <a:buFontTx/>
              <a:buNone/>
              <a:defRPr sz="1400"/>
            </a:lvl3pPr>
            <a:lvl4pPr marL="1371600" indent="0">
              <a:buFontTx/>
              <a:buNone/>
              <a:defRPr sz="1400"/>
            </a:lvl4pPr>
            <a:lvl5pPr marL="1828800" indent="0">
              <a:buFontTx/>
              <a:buNone/>
              <a:defRPr sz="1400"/>
            </a:lvl5pPr>
          </a:lstStyle>
          <a:p>
            <a:pPr lvl="0"/>
            <a:r>
              <a:rPr lang="de-DE"/>
              <a:t>Texte</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40229" y="314922"/>
            <a:ext cx="1010900" cy="479168"/>
          </a:xfrm>
          <a:prstGeom prst="rect">
            <a:avLst/>
          </a:prstGeom>
        </p:spPr>
      </p:pic>
      <p:sp>
        <p:nvSpPr>
          <p:cNvPr id="14" name="Textplatzhalter 17"/>
          <p:cNvSpPr>
            <a:spLocks noGrp="1"/>
          </p:cNvSpPr>
          <p:nvPr>
            <p:ph type="body" sz="quarter" idx="11" hasCustomPrompt="1"/>
          </p:nvPr>
        </p:nvSpPr>
        <p:spPr>
          <a:xfrm>
            <a:off x="7543478" y="4560210"/>
            <a:ext cx="1349001" cy="171780"/>
          </a:xfrm>
        </p:spPr>
        <p:txBody>
          <a:bodyPr/>
          <a:lstStyle>
            <a:lvl1pPr marL="0" indent="0">
              <a:buFontTx/>
              <a:buNone/>
              <a:defRPr sz="1400" spc="50" baseline="0">
                <a:solidFill>
                  <a:srgbClr val="BBCF00"/>
                </a:solidFill>
                <a:latin typeface="NeueSans Pro Bold" pitchFamily="2" charset="0"/>
              </a:defRPr>
            </a:lvl1pPr>
          </a:lstStyle>
          <a:p>
            <a:pPr lvl="0"/>
            <a:r>
              <a:rPr lang="de-CH" err="1"/>
              <a:t>canton</a:t>
            </a:r>
            <a:r>
              <a:rPr lang="de-CH"/>
              <a:t> de </a:t>
            </a:r>
            <a:r>
              <a:rPr lang="de-CH" err="1"/>
              <a:t>Vaud</a:t>
            </a:r>
            <a:endParaRPr lang="de-CH"/>
          </a:p>
        </p:txBody>
      </p:sp>
    </p:spTree>
    <p:extLst>
      <p:ext uri="{BB962C8B-B14F-4D97-AF65-F5344CB8AC3E}">
        <p14:creationId xmlns:p14="http://schemas.microsoft.com/office/powerpoint/2010/main" val="29053881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theme" Target="../theme/theme3.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1491630"/>
            <a:ext cx="8229600" cy="857250"/>
          </a:xfrm>
          <a:prstGeom prst="rect">
            <a:avLst/>
          </a:prstGeom>
        </p:spPr>
        <p:txBody>
          <a:bodyPr vert="horz" lIns="0" tIns="0" rIns="0" bIns="0" rtlCol="0" anchor="ctr">
            <a:noAutofit/>
          </a:bodyPr>
          <a:lstStyle/>
          <a:p>
            <a:r>
              <a:rPr lang="de-DE" err="1"/>
              <a:t>Titre</a:t>
            </a:r>
            <a:endParaRPr lang="de-CH"/>
          </a:p>
        </p:txBody>
      </p:sp>
      <p:sp>
        <p:nvSpPr>
          <p:cNvPr id="3" name="Textplatzhalter 2"/>
          <p:cNvSpPr>
            <a:spLocks noGrp="1"/>
          </p:cNvSpPr>
          <p:nvPr>
            <p:ph type="body" idx="1"/>
          </p:nvPr>
        </p:nvSpPr>
        <p:spPr>
          <a:xfrm>
            <a:off x="457200" y="2499741"/>
            <a:ext cx="8229600" cy="2094881"/>
          </a:xfrm>
          <a:prstGeom prst="rect">
            <a:avLst/>
          </a:prstGeom>
        </p:spPr>
        <p:txBody>
          <a:bodyPr vert="horz" lIns="0" tIns="0" rIns="0" bIns="0" rtlCol="0">
            <a:noAutofit/>
          </a:body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4103" y="690"/>
            <a:ext cx="2053132" cy="1150748"/>
          </a:xfrm>
          <a:prstGeom prst="rect">
            <a:avLst/>
          </a:prstGeom>
        </p:spPr>
      </p:pic>
    </p:spTree>
    <p:extLst>
      <p:ext uri="{BB962C8B-B14F-4D97-AF65-F5344CB8AC3E}">
        <p14:creationId xmlns:p14="http://schemas.microsoft.com/office/powerpoint/2010/main" val="3910380802"/>
      </p:ext>
    </p:extLst>
  </p:cSld>
  <p:clrMap bg1="lt1" tx1="dk1" bg2="lt2" tx2="dk2" accent1="accent1" accent2="accent2" accent3="accent3" accent4="accent4" accent5="accent5" accent6="accent6" hlink="hlink" folHlink="folHlink"/>
  <p:sldLayoutIdLst>
    <p:sldLayoutId id="2147483650" r:id="rId1"/>
    <p:sldLayoutId id="2147483651" r:id="rId2"/>
  </p:sldLayoutIdLst>
  <p:hf hdr="0" dt="0"/>
  <p:txStyles>
    <p:titleStyle>
      <a:lvl1pPr algn="ctr" defTabSz="914400" rtl="0" eaLnBrk="1" latinLnBrk="0" hangingPunct="1">
        <a:spcBef>
          <a:spcPct val="0"/>
        </a:spcBef>
        <a:buNone/>
        <a:defRPr sz="32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
          <a:srgbClr val="00726F"/>
        </a:buClr>
        <a:buFont typeface="Symbol" panose="05050102010706020507" pitchFamily="18" charset="2"/>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
          <a:srgbClr val="00726F"/>
        </a:buClr>
        <a:buFont typeface="Symbol" panose="05050102010706020507" pitchFamily="18" charset="2"/>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
          <a:srgbClr val="00726F"/>
        </a:buClr>
        <a:buFont typeface="Symbol" panose="05050102010706020507" pitchFamily="18" charset="2"/>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00726F"/>
        </a:buClr>
        <a:buFont typeface="Symbol" panose="05050102010706020507" pitchFamily="18" charset="2"/>
        <a:buChar char="-"/>
        <a:defRPr sz="200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00726F"/>
        </a:buClr>
        <a:buFont typeface="Symbol" panose="05050102010706020507" pitchFamily="18" charset="2"/>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1491630"/>
            <a:ext cx="8229600" cy="857250"/>
          </a:xfrm>
          <a:prstGeom prst="rect">
            <a:avLst/>
          </a:prstGeom>
        </p:spPr>
        <p:txBody>
          <a:bodyPr vert="horz" lIns="0" tIns="0" rIns="0" bIns="0" rtlCol="0" anchor="ctr">
            <a:noAutofit/>
          </a:bodyPr>
          <a:lstStyle/>
          <a:p>
            <a:r>
              <a:rPr lang="de-DE"/>
              <a:t>Titre</a:t>
            </a:r>
            <a:endParaRPr lang="de-CH"/>
          </a:p>
        </p:txBody>
      </p:sp>
      <p:sp>
        <p:nvSpPr>
          <p:cNvPr id="3" name="Textplatzhalter 2"/>
          <p:cNvSpPr>
            <a:spLocks noGrp="1"/>
          </p:cNvSpPr>
          <p:nvPr>
            <p:ph type="body" idx="1"/>
          </p:nvPr>
        </p:nvSpPr>
        <p:spPr>
          <a:xfrm>
            <a:off x="457200" y="2499741"/>
            <a:ext cx="8229600" cy="2094881"/>
          </a:xfrm>
          <a:prstGeom prst="rect">
            <a:avLst/>
          </a:prstGeom>
        </p:spPr>
        <p:txBody>
          <a:bodyPr vert="horz" lIns="0" tIns="0" rIns="0" bIns="0" rtlCol="0">
            <a:noAutofit/>
          </a:body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4" name="Fußzeilenplatzhalter 3"/>
          <p:cNvSpPr>
            <a:spLocks noGrp="1"/>
          </p:cNvSpPr>
          <p:nvPr>
            <p:ph type="ftr" sz="quarter" idx="3"/>
          </p:nvPr>
        </p:nvSpPr>
        <p:spPr>
          <a:xfrm>
            <a:off x="1475656" y="4767263"/>
            <a:ext cx="7211656" cy="274637"/>
          </a:xfrm>
          <a:prstGeom prst="rect">
            <a:avLst/>
          </a:prstGeom>
        </p:spPr>
        <p:txBody>
          <a:bodyPr vert="horz" lIns="0" tIns="0" rIns="0" bIns="0" rtlCol="0" anchor="ctr"/>
          <a:lstStyle>
            <a:lvl1pPr algn="l">
              <a:defRPr sz="1000" b="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8" name="Foliennummernplatzhalter 7"/>
          <p:cNvSpPr>
            <a:spLocks noGrp="1"/>
          </p:cNvSpPr>
          <p:nvPr>
            <p:ph type="sldNum" sz="quarter" idx="4"/>
          </p:nvPr>
        </p:nvSpPr>
        <p:spPr>
          <a:xfrm>
            <a:off x="467544" y="4767263"/>
            <a:ext cx="936104" cy="274637"/>
          </a:xfrm>
          <a:prstGeom prst="rect">
            <a:avLst/>
          </a:prstGeom>
        </p:spPr>
        <p:txBody>
          <a:bodyPr vert="horz" lIns="0" tIns="0" rIns="0" bIns="0" rtlCol="0" anchor="ctr"/>
          <a:lstStyle>
            <a:lvl1pPr algn="l">
              <a:defRPr sz="10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a:t>Page </a:t>
            </a:r>
            <a:fld id="{453031DB-0871-4B44-8BA0-CCE754DA64BA}" type="slidenum">
              <a:rPr lang="de-CH" smtClean="0"/>
              <a:pPr/>
              <a:t>‹#›</a:t>
            </a:fld>
            <a:endParaRPr lang="de-CH"/>
          </a:p>
        </p:txBody>
      </p:sp>
    </p:spTree>
    <p:extLst>
      <p:ext uri="{BB962C8B-B14F-4D97-AF65-F5344CB8AC3E}">
        <p14:creationId xmlns:p14="http://schemas.microsoft.com/office/powerpoint/2010/main" val="1254224392"/>
      </p:ext>
    </p:extLst>
  </p:cSld>
  <p:clrMap bg1="lt1" tx1="dk1" bg2="lt2" tx2="dk2" accent1="accent1" accent2="accent2" accent3="accent3" accent4="accent4" accent5="accent5" accent6="accent6" hlink="hlink" folHlink="folHlink"/>
  <p:sldLayoutIdLst>
    <p:sldLayoutId id="2147483653" r:id="rId1"/>
    <p:sldLayoutId id="2147483654" r:id="rId2"/>
  </p:sldLayoutIdLst>
  <p:hf hdr="0" dt="0"/>
  <p:txStyles>
    <p:titleStyle>
      <a:lvl1pPr algn="ctr" defTabSz="914400" rtl="0" eaLnBrk="1" latinLnBrk="0" hangingPunct="1">
        <a:spcBef>
          <a:spcPct val="0"/>
        </a:spcBef>
        <a:buNone/>
        <a:defRPr sz="32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Font typeface="Symbol" panose="05050102010706020507" pitchFamily="18" charset="2"/>
        <a:buChar char="-"/>
        <a:defRPr sz="20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Font typeface="Symbol" panose="05050102010706020507" pitchFamily="18" charset="2"/>
        <a:buChar char="-"/>
        <a:defRPr sz="20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1491630"/>
            <a:ext cx="8229600" cy="857250"/>
          </a:xfrm>
          <a:prstGeom prst="rect">
            <a:avLst/>
          </a:prstGeom>
        </p:spPr>
        <p:txBody>
          <a:bodyPr vert="horz" lIns="0" tIns="0" rIns="0" bIns="0" rtlCol="0" anchor="ctr">
            <a:noAutofit/>
          </a:bodyPr>
          <a:lstStyle/>
          <a:p>
            <a:r>
              <a:rPr lang="de-DE"/>
              <a:t>Titre</a:t>
            </a:r>
            <a:endParaRPr lang="de-CH"/>
          </a:p>
        </p:txBody>
      </p:sp>
      <p:sp>
        <p:nvSpPr>
          <p:cNvPr id="3" name="Textplatzhalter 2"/>
          <p:cNvSpPr>
            <a:spLocks noGrp="1"/>
          </p:cNvSpPr>
          <p:nvPr>
            <p:ph type="body" idx="1"/>
          </p:nvPr>
        </p:nvSpPr>
        <p:spPr>
          <a:xfrm>
            <a:off x="457200" y="2499741"/>
            <a:ext cx="8229600" cy="2094881"/>
          </a:xfrm>
          <a:prstGeom prst="rect">
            <a:avLst/>
          </a:prstGeom>
        </p:spPr>
        <p:txBody>
          <a:bodyPr vert="horz" lIns="0" tIns="0" rIns="0" bIns="0" rtlCol="0">
            <a:noAutofit/>
          </a:body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4" name="Fußzeilenplatzhalter 3"/>
          <p:cNvSpPr>
            <a:spLocks noGrp="1"/>
          </p:cNvSpPr>
          <p:nvPr>
            <p:ph type="ftr" sz="quarter" idx="3"/>
          </p:nvPr>
        </p:nvSpPr>
        <p:spPr>
          <a:xfrm>
            <a:off x="1475656" y="4767263"/>
            <a:ext cx="7211656" cy="274637"/>
          </a:xfrm>
          <a:prstGeom prst="rect">
            <a:avLst/>
          </a:prstGeom>
        </p:spPr>
        <p:txBody>
          <a:bodyPr vert="horz" lIns="0" tIns="0" rIns="0" bIns="0" rtlCol="0" anchor="ctr"/>
          <a:lstStyle>
            <a:lvl1pPr algn="l">
              <a:defRPr sz="1000" b="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8" name="Foliennummernplatzhalter 7"/>
          <p:cNvSpPr>
            <a:spLocks noGrp="1"/>
          </p:cNvSpPr>
          <p:nvPr>
            <p:ph type="sldNum" sz="quarter" idx="4"/>
          </p:nvPr>
        </p:nvSpPr>
        <p:spPr>
          <a:xfrm>
            <a:off x="467544" y="4767263"/>
            <a:ext cx="936104" cy="274637"/>
          </a:xfrm>
          <a:prstGeom prst="rect">
            <a:avLst/>
          </a:prstGeom>
        </p:spPr>
        <p:txBody>
          <a:bodyPr vert="horz" lIns="0" tIns="0" rIns="0" bIns="0" rtlCol="0" anchor="ctr"/>
          <a:lstStyle>
            <a:lvl1pPr algn="l">
              <a:defRPr sz="10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a:t>Page </a:t>
            </a:r>
            <a:fld id="{453031DB-0871-4B44-8BA0-CCE754DA64BA}" type="slidenum">
              <a:rPr lang="de-CH" smtClean="0"/>
              <a:pPr/>
              <a:t>‹#›</a:t>
            </a:fld>
            <a:endParaRPr lang="de-CH"/>
          </a:p>
        </p:txBody>
      </p:sp>
    </p:spTree>
    <p:extLst>
      <p:ext uri="{BB962C8B-B14F-4D97-AF65-F5344CB8AC3E}">
        <p14:creationId xmlns:p14="http://schemas.microsoft.com/office/powerpoint/2010/main" val="3808181779"/>
      </p:ext>
    </p:extLst>
  </p:cSld>
  <p:clrMap bg1="lt1" tx1="dk1" bg2="lt2" tx2="dk2" accent1="accent1" accent2="accent2" accent3="accent3" accent4="accent4" accent5="accent5" accent6="accent6" hlink="hlink" folHlink="folHlink"/>
  <p:sldLayoutIdLst>
    <p:sldLayoutId id="2147483656" r:id="rId1"/>
    <p:sldLayoutId id="2147483659" r:id="rId2"/>
    <p:sldLayoutId id="2147483657" r:id="rId3"/>
    <p:sldLayoutId id="2147483658" r:id="rId4"/>
    <p:sldLayoutId id="2147483660" r:id="rId5"/>
    <p:sldLayoutId id="2147483661" r:id="rId6"/>
    <p:sldLayoutId id="2147483662" r:id="rId7"/>
    <p:sldLayoutId id="2147483663" r:id="rId8"/>
    <p:sldLayoutId id="2147483664" r:id="rId9"/>
    <p:sldLayoutId id="2147483665" r:id="rId10"/>
  </p:sldLayoutIdLst>
  <p:hf hdr="0" dt="0"/>
  <p:txStyles>
    <p:titleStyle>
      <a:lvl1pPr algn="ctr" defTabSz="914400" rtl="0" eaLnBrk="1" latinLnBrk="0" hangingPunct="1">
        <a:spcBef>
          <a:spcPct val="0"/>
        </a:spcBef>
        <a:buNone/>
        <a:defRPr sz="32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00726F"/>
        </a:buClr>
        <a:buFont typeface="Symbol" panose="05050102010706020507" pitchFamily="18" charset="2"/>
        <a:buChar char="-"/>
        <a:defRPr sz="20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1491630"/>
            <a:ext cx="8229600" cy="857250"/>
          </a:xfrm>
          <a:prstGeom prst="rect">
            <a:avLst/>
          </a:prstGeom>
        </p:spPr>
        <p:txBody>
          <a:bodyPr vert="horz" lIns="0" tIns="0" rIns="0" bIns="0" rtlCol="0" anchor="ctr">
            <a:noAutofit/>
          </a:bodyPr>
          <a:lstStyle/>
          <a:p>
            <a:r>
              <a:rPr lang="de-DE" err="1"/>
              <a:t>Titre</a:t>
            </a:r>
            <a:endParaRPr lang="de-CH"/>
          </a:p>
        </p:txBody>
      </p:sp>
      <p:sp>
        <p:nvSpPr>
          <p:cNvPr id="3" name="Textplatzhalter 2"/>
          <p:cNvSpPr>
            <a:spLocks noGrp="1"/>
          </p:cNvSpPr>
          <p:nvPr>
            <p:ph type="body" idx="1"/>
          </p:nvPr>
        </p:nvSpPr>
        <p:spPr>
          <a:xfrm>
            <a:off x="457200" y="2499741"/>
            <a:ext cx="8229600" cy="2094881"/>
          </a:xfrm>
          <a:prstGeom prst="rect">
            <a:avLst/>
          </a:prstGeom>
        </p:spPr>
        <p:txBody>
          <a:bodyPr vert="horz" lIns="0" tIns="0" rIns="0" bIns="0" rtlCol="0">
            <a:noAutofit/>
          </a:bodyPr>
          <a:lstStyle/>
          <a:p>
            <a:pPr lvl="0"/>
            <a:r>
              <a:rPr lang="de-DE"/>
              <a:t>Texte</a:t>
            </a:r>
          </a:p>
          <a:p>
            <a:pPr lvl="1"/>
            <a:r>
              <a:rPr lang="de-DE" err="1"/>
              <a:t>Deuxième</a:t>
            </a:r>
            <a:r>
              <a:rPr lang="de-DE"/>
              <a:t> </a:t>
            </a:r>
            <a:r>
              <a:rPr lang="de-DE" err="1"/>
              <a:t>niveau</a:t>
            </a:r>
            <a:endParaRPr lang="de-DE"/>
          </a:p>
          <a:p>
            <a:pPr lvl="2"/>
            <a:r>
              <a:rPr lang="de-DE" err="1"/>
              <a:t>Troisième</a:t>
            </a:r>
            <a:r>
              <a:rPr lang="de-DE"/>
              <a:t> </a:t>
            </a:r>
            <a:r>
              <a:rPr lang="de-DE" err="1"/>
              <a:t>niveau</a:t>
            </a:r>
            <a:endParaRPr lang="de-DE"/>
          </a:p>
          <a:p>
            <a:pPr lvl="3"/>
            <a:r>
              <a:rPr lang="de-DE" err="1"/>
              <a:t>Quatrième</a:t>
            </a:r>
            <a:r>
              <a:rPr lang="de-DE"/>
              <a:t> </a:t>
            </a:r>
            <a:r>
              <a:rPr lang="de-DE" err="1"/>
              <a:t>niveau</a:t>
            </a:r>
            <a:endParaRPr lang="de-DE"/>
          </a:p>
          <a:p>
            <a:pPr lvl="4"/>
            <a:r>
              <a:rPr lang="de-DE" err="1"/>
              <a:t>Cinquième</a:t>
            </a:r>
            <a:r>
              <a:rPr lang="de-DE"/>
              <a:t> </a:t>
            </a:r>
            <a:r>
              <a:rPr lang="de-DE" err="1"/>
              <a:t>niveau</a:t>
            </a:r>
            <a:endParaRPr lang="de-CH"/>
          </a:p>
        </p:txBody>
      </p:sp>
      <p:sp>
        <p:nvSpPr>
          <p:cNvPr id="4" name="Fußzeilenplatzhalter 3"/>
          <p:cNvSpPr>
            <a:spLocks noGrp="1"/>
          </p:cNvSpPr>
          <p:nvPr>
            <p:ph type="ftr" sz="quarter" idx="3"/>
          </p:nvPr>
        </p:nvSpPr>
        <p:spPr>
          <a:xfrm>
            <a:off x="1475656" y="4767263"/>
            <a:ext cx="7211656" cy="274637"/>
          </a:xfrm>
          <a:prstGeom prst="rect">
            <a:avLst/>
          </a:prstGeom>
        </p:spPr>
        <p:txBody>
          <a:bodyPr vert="horz" lIns="0" tIns="0" rIns="0" bIns="0" rtlCol="0" anchor="ctr"/>
          <a:lstStyle>
            <a:lvl1pPr algn="l">
              <a:defRPr sz="1000" b="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err="1"/>
              <a:t>Thème</a:t>
            </a:r>
            <a:r>
              <a:rPr lang="de-CH"/>
              <a:t> / </a:t>
            </a:r>
            <a:r>
              <a:rPr lang="de-CH" err="1"/>
              <a:t>événement</a:t>
            </a:r>
            <a:r>
              <a:rPr lang="de-CH"/>
              <a:t> / </a:t>
            </a:r>
            <a:r>
              <a:rPr lang="de-CH" err="1"/>
              <a:t>auteur</a:t>
            </a:r>
            <a:r>
              <a:rPr lang="de-CH"/>
              <a:t> / </a:t>
            </a:r>
            <a:r>
              <a:rPr lang="de-CH" err="1"/>
              <a:t>date</a:t>
            </a:r>
            <a:endParaRPr lang="de-CH"/>
          </a:p>
        </p:txBody>
      </p:sp>
      <p:sp>
        <p:nvSpPr>
          <p:cNvPr id="8" name="Foliennummernplatzhalter 7"/>
          <p:cNvSpPr>
            <a:spLocks noGrp="1"/>
          </p:cNvSpPr>
          <p:nvPr>
            <p:ph type="sldNum" sz="quarter" idx="4"/>
          </p:nvPr>
        </p:nvSpPr>
        <p:spPr>
          <a:xfrm>
            <a:off x="467544" y="4767263"/>
            <a:ext cx="936104" cy="274637"/>
          </a:xfrm>
          <a:prstGeom prst="rect">
            <a:avLst/>
          </a:prstGeom>
        </p:spPr>
        <p:txBody>
          <a:bodyPr vert="horz" lIns="0" tIns="0" rIns="0" bIns="0" rtlCol="0" anchor="ctr"/>
          <a:lstStyle>
            <a:lvl1pPr algn="l">
              <a:defRPr sz="10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de-CH"/>
              <a:t>Page </a:t>
            </a:r>
            <a:fld id="{453031DB-0871-4B44-8BA0-CCE754DA64BA}" type="slidenum">
              <a:rPr lang="de-CH" smtClean="0"/>
              <a:pPr/>
              <a:t>‹#›</a:t>
            </a:fld>
            <a:endParaRPr lang="de-CH"/>
          </a:p>
        </p:txBody>
      </p:sp>
    </p:spTree>
    <p:extLst>
      <p:ext uri="{BB962C8B-B14F-4D97-AF65-F5344CB8AC3E}">
        <p14:creationId xmlns:p14="http://schemas.microsoft.com/office/powerpoint/2010/main" val="142984625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Lst>
  <p:hf hdr="0" dt="0"/>
  <p:txStyles>
    <p:titleStyle>
      <a:lvl1pPr algn="ctr" defTabSz="914400" rtl="0" eaLnBrk="1" latinLnBrk="0" hangingPunct="1">
        <a:spcBef>
          <a:spcPct val="0"/>
        </a:spcBef>
        <a:buNone/>
        <a:defRPr sz="32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24.jpeg"/><Relationship Id="rId5" Type="http://schemas.microsoft.com/office/2007/relationships/hdphoto" Target="../media/hdphoto2.wdp"/><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microsoft.com/office/2007/relationships/hdphoto" Target="../media/hdphoto4.wdp"/><Relationship Id="rId5" Type="http://schemas.openxmlformats.org/officeDocument/2006/relationships/image" Target="../media/image27.png"/><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6.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29.jpeg"/><Relationship Id="rId5" Type="http://schemas.openxmlformats.org/officeDocument/2006/relationships/image" Target="../media/image28.png"/><Relationship Id="rId4"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microsoft.com/office/2007/relationships/hdphoto" Target="../media/hdphoto5.wdp"/></Relationships>
</file>

<file path=ppt/slides/_rels/slide14.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microsoft.com/office/2007/relationships/hdphoto" Target="../media/hdphoto6.wdp"/></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50.jpeg"/><Relationship Id="rId5" Type="http://schemas.openxmlformats.org/officeDocument/2006/relationships/image" Target="../media/image49.jpeg"/><Relationship Id="rId4" Type="http://schemas.microsoft.com/office/2007/relationships/hdphoto" Target="../media/hdphoto6.wdp"/></Relationships>
</file>

<file path=ppt/slides/_rels/slide23.xml.rels><?xml version="1.0" encoding="UTF-8" standalone="yes"?>
<Relationships xmlns="http://schemas.openxmlformats.org/package/2006/relationships"><Relationship Id="rId8" Type="http://schemas.openxmlformats.org/officeDocument/2006/relationships/hyperlink" Target="https://architecturesansobstacles.ch/wp-content/uploads/2017/06/Habitat_personnes_%C3%A2g%C3%A9es_Directives.pdf" TargetMode="External"/><Relationship Id="rId3" Type="http://schemas.openxmlformats.org/officeDocument/2006/relationships/hyperlink" Target="https://fr.prosenectute.ch/fr/conseil/Adaptation-du-logement.html" TargetMode="External"/><Relationship Id="rId7"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52.jpeg"/><Relationship Id="rId5" Type="http://schemas.openxmlformats.org/officeDocument/2006/relationships/image" Target="../media/image51.jpeg"/><Relationship Id="rId10" Type="http://schemas.openxmlformats.org/officeDocument/2006/relationships/hyperlink" Target="https://www.bfu.ch/parachutes/bases-scientifiques" TargetMode="External"/><Relationship Id="rId4" Type="http://schemas.openxmlformats.org/officeDocument/2006/relationships/hyperlink" Target="https://vd.prosenectute.ch/fr/communes/rester-chez-soi/conseils-architecturaux.html" TargetMode="External"/><Relationship Id="rId9" Type="http://schemas.openxmlformats.org/officeDocument/2006/relationships/hyperlink" Target="https://architecturesansobstacles.ch/publications/sia-500-constructions-sans-obstacle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mailto:Emmanuel.Michielan@fr.prosenectute.ch" TargetMode="Externa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hyperlink" Target="mailto:jeanne.debussac@vd.prosenectute.ch" TargetMode="External"/><Relationship Id="rId5" Type="http://schemas.openxmlformats.org/officeDocument/2006/relationships/hyperlink" Target="mailto:Marion.zwygart@vd.prosenectute.ch" TargetMode="External"/><Relationship Id="rId4" Type="http://schemas.openxmlformats.org/officeDocument/2006/relationships/hyperlink" Target="mailto:beatrix.jeannottat@fr.prosenectute.c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15.JPEG"/><Relationship Id="rId5" Type="http://schemas.openxmlformats.org/officeDocument/2006/relationships/image" Target="../media/image14.jp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9000" b="-17000"/>
          </a:stretch>
        </a:blipFill>
        <a:effectLst/>
      </p:bgPr>
    </p:bg>
    <p:spTree>
      <p:nvGrpSpPr>
        <p:cNvPr id="1" name="">
          <a:extLst>
            <a:ext uri="{FF2B5EF4-FFF2-40B4-BE49-F238E27FC236}">
              <a16:creationId xmlns:a16="http://schemas.microsoft.com/office/drawing/2014/main" id="{4A860E2B-3702-36B9-3B29-3059BF96903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FFB9FA0-F3D1-EB87-A40A-A7F5A7ED8335}"/>
              </a:ext>
            </a:extLst>
          </p:cNvPr>
          <p:cNvSpPr>
            <a:spLocks noGrp="1"/>
          </p:cNvSpPr>
          <p:nvPr>
            <p:ph type="ctrTitle"/>
          </p:nvPr>
        </p:nvSpPr>
        <p:spPr>
          <a:xfrm>
            <a:off x="388993" y="4021689"/>
            <a:ext cx="6120000" cy="576000"/>
          </a:xfrm>
        </p:spPr>
        <p:txBody>
          <a:bodyPr/>
          <a:lstStyle/>
          <a:p>
            <a:r>
              <a:rPr lang="fr-FR" dirty="0"/>
              <a:t>QUIZZ</a:t>
            </a:r>
            <a:br>
              <a:rPr lang="fr-FR" dirty="0"/>
            </a:br>
            <a:r>
              <a:rPr lang="fr-FR" dirty="0"/>
              <a:t>Adaptation du logement</a:t>
            </a:r>
            <a:endParaRPr lang="fr-CH" dirty="0"/>
          </a:p>
        </p:txBody>
      </p:sp>
      <p:sp>
        <p:nvSpPr>
          <p:cNvPr id="3" name="Espace réservé du texte 2">
            <a:extLst>
              <a:ext uri="{FF2B5EF4-FFF2-40B4-BE49-F238E27FC236}">
                <a16:creationId xmlns:a16="http://schemas.microsoft.com/office/drawing/2014/main" id="{7A70D5E0-236A-875D-19B1-97BDA0F4DB0F}"/>
              </a:ext>
            </a:extLst>
          </p:cNvPr>
          <p:cNvSpPr>
            <a:spLocks noGrp="1"/>
          </p:cNvSpPr>
          <p:nvPr>
            <p:ph type="body" sz="quarter" idx="11"/>
          </p:nvPr>
        </p:nvSpPr>
        <p:spPr>
          <a:xfrm>
            <a:off x="5882977" y="4597689"/>
            <a:ext cx="2952327" cy="451712"/>
          </a:xfrm>
        </p:spPr>
        <p:txBody>
          <a:bodyPr/>
          <a:lstStyle/>
          <a:p>
            <a:pPr algn="r"/>
            <a:r>
              <a:rPr lang="fr-CH" sz="1200" dirty="0"/>
              <a:t>Cantons de Vaud &amp; Fribourg</a:t>
            </a:r>
          </a:p>
          <a:p>
            <a:pPr algn="r"/>
            <a:r>
              <a:rPr lang="fr-CH" sz="1200" dirty="0"/>
              <a:t>Edition 01 / mars 2026</a:t>
            </a:r>
          </a:p>
        </p:txBody>
      </p:sp>
    </p:spTree>
    <p:extLst>
      <p:ext uri="{BB962C8B-B14F-4D97-AF65-F5344CB8AC3E}">
        <p14:creationId xmlns:p14="http://schemas.microsoft.com/office/powerpoint/2010/main" val="2409661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FC086-6EC3-5EC3-F03D-0C07E21B887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B6A0A22-2704-F772-1E45-F4A07F7046D5}"/>
              </a:ext>
            </a:extLst>
          </p:cNvPr>
          <p:cNvSpPr>
            <a:spLocks noGrp="1"/>
          </p:cNvSpPr>
          <p:nvPr>
            <p:ph type="ctrTitle"/>
          </p:nvPr>
        </p:nvSpPr>
        <p:spPr/>
        <p:txBody>
          <a:bodyPr/>
          <a:lstStyle/>
          <a:p>
            <a:r>
              <a:rPr lang="fr-CH" dirty="0"/>
              <a:t>4. Entrée de l’appartement</a:t>
            </a:r>
            <a:endParaRPr lang="fr-FR" dirty="0"/>
          </a:p>
        </p:txBody>
      </p:sp>
      <p:sp>
        <p:nvSpPr>
          <p:cNvPr id="4" name="Fußzeilenplatzhalter 3">
            <a:extLst>
              <a:ext uri="{FF2B5EF4-FFF2-40B4-BE49-F238E27FC236}">
                <a16:creationId xmlns:a16="http://schemas.microsoft.com/office/drawing/2014/main" id="{1F027C56-3C2B-CBB3-8C68-F69E0FD4E601}"/>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D1A299BE-E47D-D010-AC62-BF1CEB8674F4}"/>
              </a:ext>
            </a:extLst>
          </p:cNvPr>
          <p:cNvSpPr>
            <a:spLocks noGrp="1"/>
          </p:cNvSpPr>
          <p:nvPr>
            <p:ph type="sldNum" sz="quarter" idx="15"/>
          </p:nvPr>
        </p:nvSpPr>
        <p:spPr/>
        <p:txBody>
          <a:bodyPr/>
          <a:lstStyle/>
          <a:p>
            <a:r>
              <a:rPr lang="de-CH"/>
              <a:t>Page </a:t>
            </a:r>
            <a:fld id="{453031DB-0871-4B44-8BA0-CCE754DA64BA}" type="slidenum">
              <a:rPr lang="de-CH" smtClean="0"/>
              <a:pPr/>
              <a:t>10</a:t>
            </a:fld>
            <a:endParaRPr lang="de-CH"/>
          </a:p>
        </p:txBody>
      </p:sp>
      <p:pic>
        <p:nvPicPr>
          <p:cNvPr id="16" name="Image 15" descr="Une image contenant Prise électrique, Interrupteur, prise, mur&#10;&#10;Le contenu généré par l’IA peut être incorrect.">
            <a:extLst>
              <a:ext uri="{FF2B5EF4-FFF2-40B4-BE49-F238E27FC236}">
                <a16:creationId xmlns:a16="http://schemas.microsoft.com/office/drawing/2014/main" id="{1B0FE12E-F7E1-C1D0-43EE-6A02B8B6AB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000" y="3076669"/>
            <a:ext cx="1629735" cy="1085756"/>
          </a:xfrm>
          <a:prstGeom prst="rect">
            <a:avLst/>
          </a:prstGeom>
        </p:spPr>
      </p:pic>
      <p:grpSp>
        <p:nvGrpSpPr>
          <p:cNvPr id="30" name="Groupe 29">
            <a:extLst>
              <a:ext uri="{FF2B5EF4-FFF2-40B4-BE49-F238E27FC236}">
                <a16:creationId xmlns:a16="http://schemas.microsoft.com/office/drawing/2014/main" id="{E614B9E0-8555-47A0-0795-091B2D36AD76}"/>
              </a:ext>
            </a:extLst>
          </p:cNvPr>
          <p:cNvGrpSpPr/>
          <p:nvPr/>
        </p:nvGrpSpPr>
        <p:grpSpPr>
          <a:xfrm>
            <a:off x="6247430" y="2890227"/>
            <a:ext cx="2275713" cy="1842111"/>
            <a:chOff x="6099584" y="2612502"/>
            <a:chExt cx="1792400" cy="1450886"/>
          </a:xfrm>
        </p:grpSpPr>
        <p:pic>
          <p:nvPicPr>
            <p:cNvPr id="25" name="Image 24" descr="Une image contenant mur, intérieur, roue, pneu&#10;&#10;Le contenu généré par l’IA peut être incorrect.">
              <a:extLst>
                <a:ext uri="{FF2B5EF4-FFF2-40B4-BE49-F238E27FC236}">
                  <a16:creationId xmlns:a16="http://schemas.microsoft.com/office/drawing/2014/main" id="{B8B2EA9E-9E40-AFBF-055C-5CBE26279A24}"/>
                </a:ext>
              </a:extLst>
            </p:cNvPr>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27618" b="24134"/>
            <a:stretch>
              <a:fillRect/>
            </a:stretch>
          </p:blipFill>
          <p:spPr>
            <a:xfrm>
              <a:off x="6200412" y="2612502"/>
              <a:ext cx="1691572" cy="1450886"/>
            </a:xfrm>
            <a:prstGeom prst="rect">
              <a:avLst/>
            </a:prstGeom>
          </p:spPr>
        </p:pic>
        <p:sp>
          <p:nvSpPr>
            <p:cNvPr id="26" name="Ellipse 25">
              <a:extLst>
                <a:ext uri="{FF2B5EF4-FFF2-40B4-BE49-F238E27FC236}">
                  <a16:creationId xmlns:a16="http://schemas.microsoft.com/office/drawing/2014/main" id="{3033B6C7-B3E3-C6B0-A344-CE7DA274E93A}"/>
                </a:ext>
              </a:extLst>
            </p:cNvPr>
            <p:cNvSpPr/>
            <p:nvPr/>
          </p:nvSpPr>
          <p:spPr>
            <a:xfrm>
              <a:off x="6873731" y="2741972"/>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Ellipse 26">
              <a:extLst>
                <a:ext uri="{FF2B5EF4-FFF2-40B4-BE49-F238E27FC236}">
                  <a16:creationId xmlns:a16="http://schemas.microsoft.com/office/drawing/2014/main" id="{40E836CE-C754-D36A-6C95-A63DDB565033}"/>
                </a:ext>
              </a:extLst>
            </p:cNvPr>
            <p:cNvSpPr/>
            <p:nvPr/>
          </p:nvSpPr>
          <p:spPr>
            <a:xfrm>
              <a:off x="6667079" y="3659628"/>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Ellipse 27">
              <a:extLst>
                <a:ext uri="{FF2B5EF4-FFF2-40B4-BE49-F238E27FC236}">
                  <a16:creationId xmlns:a16="http://schemas.microsoft.com/office/drawing/2014/main" id="{274E643E-6193-9D2E-7A50-0F8A99869B97}"/>
                </a:ext>
              </a:extLst>
            </p:cNvPr>
            <p:cNvSpPr/>
            <p:nvPr/>
          </p:nvSpPr>
          <p:spPr>
            <a:xfrm>
              <a:off x="6099584" y="3241836"/>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29" name="Textplatzhalter 7">
            <a:extLst>
              <a:ext uri="{FF2B5EF4-FFF2-40B4-BE49-F238E27FC236}">
                <a16:creationId xmlns:a16="http://schemas.microsoft.com/office/drawing/2014/main" id="{5B91E18E-66B3-6AF0-D81C-155EA8934D13}"/>
              </a:ext>
            </a:extLst>
          </p:cNvPr>
          <p:cNvSpPr txBox="1">
            <a:spLocks/>
          </p:cNvSpPr>
          <p:nvPr/>
        </p:nvSpPr>
        <p:spPr>
          <a:xfrm>
            <a:off x="5776143" y="1253195"/>
            <a:ext cx="3540597" cy="1842111"/>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Prévoir et signaler des espaces dédiés</a:t>
            </a:r>
          </a:p>
          <a:p>
            <a:pPr marL="285750" indent="-285750">
              <a:buFontTx/>
              <a:buChar char="-"/>
            </a:pPr>
            <a:r>
              <a:rPr lang="fr-FR" sz="1200" dirty="0">
                <a:solidFill>
                  <a:schemeClr val="tx2"/>
                </a:solidFill>
              </a:rPr>
              <a:t>Prises électriques accessibles </a:t>
            </a:r>
          </a:p>
          <a:p>
            <a:pPr marL="285750" indent="-285750">
              <a:buFontTx/>
              <a:buChar char="-"/>
            </a:pPr>
            <a:r>
              <a:rPr lang="fr-FR" sz="1200" dirty="0">
                <a:solidFill>
                  <a:schemeClr val="tx2"/>
                </a:solidFill>
              </a:rPr>
              <a:t>Couleurs repères contrastés </a:t>
            </a:r>
          </a:p>
          <a:p>
            <a:pPr marL="285750" indent="-285750">
              <a:buFontTx/>
              <a:buChar char="-"/>
            </a:pPr>
            <a:r>
              <a:rPr lang="fr-FR" sz="1200" dirty="0">
                <a:solidFill>
                  <a:schemeClr val="tx2"/>
                </a:solidFill>
              </a:rPr>
              <a:t>Grande signalétique </a:t>
            </a:r>
          </a:p>
        </p:txBody>
      </p:sp>
      <p:pic>
        <p:nvPicPr>
          <p:cNvPr id="5" name="Image 4" descr="Une image contenant mur, intérieur, roue, pneu&#10;&#10;Le contenu généré par l’IA peut être incorrect.">
            <a:extLst>
              <a:ext uri="{FF2B5EF4-FFF2-40B4-BE49-F238E27FC236}">
                <a16:creationId xmlns:a16="http://schemas.microsoft.com/office/drawing/2014/main" id="{9613F9FD-F37B-4E59-CAD6-A06F27379C52}"/>
              </a:ext>
            </a:extLst>
          </p:cNvPr>
          <p:cNvPicPr>
            <a:picLocks noChangeAspect="1"/>
          </p:cNvPicPr>
          <p:nvPr/>
        </p:nvPicPr>
        <p:blipFill>
          <a:blip r:embed="rId6">
            <a:extLst>
              <a:ext uri="{28A0092B-C50C-407E-A947-70E740481C1C}">
                <a14:useLocalDpi xmlns:a14="http://schemas.microsoft.com/office/drawing/2010/main" val="0"/>
              </a:ext>
            </a:extLst>
          </a:blip>
          <a:srcRect t="25780" b="17913"/>
          <a:stretch>
            <a:fillRect/>
          </a:stretch>
        </p:blipFill>
        <p:spPr>
          <a:xfrm>
            <a:off x="598488" y="1276350"/>
            <a:ext cx="2893219" cy="2896159"/>
          </a:xfrm>
          <a:prstGeom prst="rect">
            <a:avLst/>
          </a:prstGeom>
        </p:spPr>
      </p:pic>
      <p:sp>
        <p:nvSpPr>
          <p:cNvPr id="7" name="Ellipse 6">
            <a:extLst>
              <a:ext uri="{FF2B5EF4-FFF2-40B4-BE49-F238E27FC236}">
                <a16:creationId xmlns:a16="http://schemas.microsoft.com/office/drawing/2014/main" id="{799AC7B6-95B2-9704-C711-37F38C0A0326}"/>
              </a:ext>
            </a:extLst>
          </p:cNvPr>
          <p:cNvSpPr/>
          <p:nvPr/>
        </p:nvSpPr>
        <p:spPr>
          <a:xfrm>
            <a:off x="7827564" y="3071082"/>
            <a:ext cx="449709" cy="449708"/>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8" name="Image 7">
            <a:extLst>
              <a:ext uri="{FF2B5EF4-FFF2-40B4-BE49-F238E27FC236}">
                <a16:creationId xmlns:a16="http://schemas.microsoft.com/office/drawing/2014/main" id="{AD819EE0-6D2F-664B-9E7B-35E7457C5A55}"/>
              </a:ext>
            </a:extLst>
          </p:cNvPr>
          <p:cNvPicPr>
            <a:picLocks noChangeAspect="1"/>
          </p:cNvPicPr>
          <p:nvPr/>
        </p:nvPicPr>
        <p:blipFill rotWithShape="1">
          <a:blip r:embed="rId7">
            <a:extLst>
              <a:ext uri="{28A0092B-C50C-407E-A947-70E740481C1C}">
                <a14:useLocalDpi xmlns:a14="http://schemas.microsoft.com/office/drawing/2010/main" val="0"/>
              </a:ext>
            </a:extLst>
          </a:blip>
          <a:srcRect l="21071"/>
          <a:stretch/>
        </p:blipFill>
        <p:spPr>
          <a:xfrm rot="5400000">
            <a:off x="3600043" y="1319316"/>
            <a:ext cx="1726655" cy="1640725"/>
          </a:xfrm>
          <a:prstGeom prst="rect">
            <a:avLst/>
          </a:prstGeom>
        </p:spPr>
      </p:pic>
      <p:sp>
        <p:nvSpPr>
          <p:cNvPr id="9" name="Forme libre 8">
            <a:extLst>
              <a:ext uri="{FF2B5EF4-FFF2-40B4-BE49-F238E27FC236}">
                <a16:creationId xmlns:a16="http://schemas.microsoft.com/office/drawing/2014/main" id="{568262EB-5E49-8848-9A2D-5A146AA5D980}"/>
              </a:ext>
            </a:extLst>
          </p:cNvPr>
          <p:cNvSpPr/>
          <p:nvPr/>
        </p:nvSpPr>
        <p:spPr>
          <a:xfrm>
            <a:off x="2162433" y="2755557"/>
            <a:ext cx="185351" cy="1482811"/>
          </a:xfrm>
          <a:custGeom>
            <a:avLst/>
            <a:gdLst>
              <a:gd name="connsiteX0" fmla="*/ 0 w 185351"/>
              <a:gd name="connsiteY0" fmla="*/ 0 h 1482811"/>
              <a:gd name="connsiteX1" fmla="*/ 74140 w 185351"/>
              <a:gd name="connsiteY1" fmla="*/ 12357 h 1482811"/>
              <a:gd name="connsiteX2" fmla="*/ 185351 w 185351"/>
              <a:gd name="connsiteY2" fmla="*/ 1482811 h 1482811"/>
            </a:gdLst>
            <a:ahLst/>
            <a:cxnLst>
              <a:cxn ang="0">
                <a:pos x="connsiteX0" y="connsiteY0"/>
              </a:cxn>
              <a:cxn ang="0">
                <a:pos x="connsiteX1" y="connsiteY1"/>
              </a:cxn>
              <a:cxn ang="0">
                <a:pos x="connsiteX2" y="connsiteY2"/>
              </a:cxn>
            </a:cxnLst>
            <a:rect l="l" t="t" r="r" b="b"/>
            <a:pathLst>
              <a:path w="185351" h="1482811">
                <a:moveTo>
                  <a:pt x="0" y="0"/>
                </a:moveTo>
                <a:lnTo>
                  <a:pt x="74140" y="12357"/>
                </a:lnTo>
                <a:lnTo>
                  <a:pt x="185351" y="1482811"/>
                </a:lnTo>
              </a:path>
            </a:pathLst>
          </a:cu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AB83664B-4CA8-A04C-9AA5-8A8935837DBD}"/>
              </a:ext>
            </a:extLst>
          </p:cNvPr>
          <p:cNvSpPr txBox="1"/>
          <p:nvPr/>
        </p:nvSpPr>
        <p:spPr>
          <a:xfrm>
            <a:off x="1772932" y="1763840"/>
            <a:ext cx="670916" cy="261610"/>
          </a:xfrm>
          <a:prstGeom prst="rect">
            <a:avLst/>
          </a:prstGeom>
          <a:noFill/>
        </p:spPr>
        <p:txBody>
          <a:bodyPr wrap="square" rtlCol="0">
            <a:spAutoFit/>
          </a:bodyPr>
          <a:lstStyle/>
          <a:p>
            <a:r>
              <a:rPr lang="fr-FR" sz="1050" b="1" dirty="0">
                <a:solidFill>
                  <a:schemeClr val="accent3"/>
                </a:solidFill>
              </a:rPr>
              <a:t>B</a:t>
            </a:r>
            <a:r>
              <a:rPr lang="fr-FR" sz="1050" dirty="0">
                <a:solidFill>
                  <a:schemeClr val="accent3"/>
                </a:solidFill>
              </a:rPr>
              <a:t>.46</a:t>
            </a:r>
          </a:p>
        </p:txBody>
      </p:sp>
      <p:sp>
        <p:nvSpPr>
          <p:cNvPr id="18" name="ZoneTexte 17">
            <a:extLst>
              <a:ext uri="{FF2B5EF4-FFF2-40B4-BE49-F238E27FC236}">
                <a16:creationId xmlns:a16="http://schemas.microsoft.com/office/drawing/2014/main" id="{09E68FA9-B6E4-2341-A72D-76D3A79DEE49}"/>
              </a:ext>
            </a:extLst>
          </p:cNvPr>
          <p:cNvSpPr txBox="1"/>
          <p:nvPr/>
        </p:nvSpPr>
        <p:spPr>
          <a:xfrm>
            <a:off x="2575498" y="1779741"/>
            <a:ext cx="670916" cy="261610"/>
          </a:xfrm>
          <a:prstGeom prst="rect">
            <a:avLst/>
          </a:prstGeom>
          <a:noFill/>
        </p:spPr>
        <p:txBody>
          <a:bodyPr wrap="square" rtlCol="0">
            <a:spAutoFit/>
          </a:bodyPr>
          <a:lstStyle/>
          <a:p>
            <a:r>
              <a:rPr lang="fr-FR" sz="1050" b="1" dirty="0">
                <a:solidFill>
                  <a:schemeClr val="accent3"/>
                </a:solidFill>
              </a:rPr>
              <a:t>B</a:t>
            </a:r>
            <a:r>
              <a:rPr lang="fr-FR" sz="1050" dirty="0">
                <a:solidFill>
                  <a:schemeClr val="accent3"/>
                </a:solidFill>
              </a:rPr>
              <a:t>.47</a:t>
            </a:r>
          </a:p>
        </p:txBody>
      </p:sp>
    </p:spTree>
    <p:extLst>
      <p:ext uri="{BB962C8B-B14F-4D97-AF65-F5344CB8AC3E}">
        <p14:creationId xmlns:p14="http://schemas.microsoft.com/office/powerpoint/2010/main" val="1339680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68654-B294-5EE6-DD37-8A98747DE8E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00670B1-AFB6-B63A-6188-1DC8D15C2644}"/>
              </a:ext>
            </a:extLst>
          </p:cNvPr>
          <p:cNvSpPr>
            <a:spLocks noGrp="1"/>
          </p:cNvSpPr>
          <p:nvPr>
            <p:ph type="ctrTitle"/>
          </p:nvPr>
        </p:nvSpPr>
        <p:spPr>
          <a:xfrm>
            <a:off x="594000" y="396000"/>
            <a:ext cx="6786312" cy="396000"/>
          </a:xfrm>
        </p:spPr>
        <p:txBody>
          <a:bodyPr/>
          <a:lstStyle/>
          <a:p>
            <a:r>
              <a:rPr lang="fr-CH" dirty="0"/>
              <a:t>5. Sécurité et déplacements : seuils</a:t>
            </a:r>
            <a:endParaRPr lang="fr-FR" dirty="0"/>
          </a:p>
        </p:txBody>
      </p:sp>
      <p:sp>
        <p:nvSpPr>
          <p:cNvPr id="4" name="Fußzeilenplatzhalter 3">
            <a:extLst>
              <a:ext uri="{FF2B5EF4-FFF2-40B4-BE49-F238E27FC236}">
                <a16:creationId xmlns:a16="http://schemas.microsoft.com/office/drawing/2014/main" id="{845395E3-68E6-ECEE-C25F-B7372A39FFEB}"/>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499DD259-BAE7-D134-30DC-527B37F6926A}"/>
              </a:ext>
            </a:extLst>
          </p:cNvPr>
          <p:cNvSpPr>
            <a:spLocks noGrp="1"/>
          </p:cNvSpPr>
          <p:nvPr>
            <p:ph type="sldNum" sz="quarter" idx="15"/>
          </p:nvPr>
        </p:nvSpPr>
        <p:spPr/>
        <p:txBody>
          <a:bodyPr/>
          <a:lstStyle/>
          <a:p>
            <a:r>
              <a:rPr lang="de-CH"/>
              <a:t>Page </a:t>
            </a:r>
            <a:fld id="{453031DB-0871-4B44-8BA0-CCE754DA64BA}" type="slidenum">
              <a:rPr lang="de-CH" smtClean="0"/>
              <a:pPr/>
              <a:t>11</a:t>
            </a:fld>
            <a:endParaRPr lang="de-CH"/>
          </a:p>
        </p:txBody>
      </p:sp>
      <p:pic>
        <p:nvPicPr>
          <p:cNvPr id="9" name="Image 8">
            <a:extLst>
              <a:ext uri="{FF2B5EF4-FFF2-40B4-BE49-F238E27FC236}">
                <a16:creationId xmlns:a16="http://schemas.microsoft.com/office/drawing/2014/main" id="{221F73AE-DCC9-4DF8-7336-938BCDFC0A52}"/>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rcRect l="31839" t="29908" r="40976" b="33501"/>
          <a:stretch>
            <a:fillRect/>
          </a:stretch>
        </p:blipFill>
        <p:spPr>
          <a:xfrm>
            <a:off x="611560" y="1266824"/>
            <a:ext cx="2418172" cy="2988645"/>
          </a:xfrm>
          <a:prstGeom prst="rect">
            <a:avLst/>
          </a:prstGeom>
        </p:spPr>
      </p:pic>
      <p:pic>
        <p:nvPicPr>
          <p:cNvPr id="20" name="Image 19" descr="Une image contenant sol, ciment, Poubelle, Matériau composite&#10;&#10;Le contenu généré par l’IA peut être incorrect.">
            <a:extLst>
              <a:ext uri="{FF2B5EF4-FFF2-40B4-BE49-F238E27FC236}">
                <a16:creationId xmlns:a16="http://schemas.microsoft.com/office/drawing/2014/main" id="{ECFC286F-3747-0F75-EE9E-6D0B6A4FB3C9}"/>
              </a:ext>
            </a:extLst>
          </p:cNvPr>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3131840" y="1266825"/>
            <a:ext cx="2241483" cy="2988644"/>
          </a:xfrm>
          <a:prstGeom prst="rect">
            <a:avLst/>
          </a:prstGeom>
        </p:spPr>
      </p:pic>
      <p:sp>
        <p:nvSpPr>
          <p:cNvPr id="3" name="Rectangle 1">
            <a:extLst>
              <a:ext uri="{FF2B5EF4-FFF2-40B4-BE49-F238E27FC236}">
                <a16:creationId xmlns:a16="http://schemas.microsoft.com/office/drawing/2014/main" id="{BE95CAE8-42DC-FF3B-6DFC-5DD15B01ABEB}"/>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5" name="Bulle narrative : ronde 4">
            <a:extLst>
              <a:ext uri="{FF2B5EF4-FFF2-40B4-BE49-F238E27FC236}">
                <a16:creationId xmlns:a16="http://schemas.microsoft.com/office/drawing/2014/main" id="{24FAB589-E49A-CEA4-AB3D-9BFA335AD331}"/>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3830706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72DA4-4E0B-B1B5-DE6E-C78E782C7798}"/>
            </a:ext>
          </a:extLst>
        </p:cNvPr>
        <p:cNvGrpSpPr/>
        <p:nvPr/>
      </p:nvGrpSpPr>
      <p:grpSpPr>
        <a:xfrm>
          <a:off x="0" y="0"/>
          <a:ext cx="0" cy="0"/>
          <a:chOff x="0" y="0"/>
          <a:chExt cx="0" cy="0"/>
        </a:xfrm>
      </p:grpSpPr>
      <p:pic>
        <p:nvPicPr>
          <p:cNvPr id="9" name="Image 8">
            <a:extLst>
              <a:ext uri="{FF2B5EF4-FFF2-40B4-BE49-F238E27FC236}">
                <a16:creationId xmlns:a16="http://schemas.microsoft.com/office/drawing/2014/main" id="{CE2BC3C9-E36C-B5FB-03E8-2754E197E728}"/>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rcRect l="31839" t="38884" r="40976" b="33501"/>
          <a:stretch>
            <a:fillRect/>
          </a:stretch>
        </p:blipFill>
        <p:spPr>
          <a:xfrm>
            <a:off x="5809418" y="3009702"/>
            <a:ext cx="1347157" cy="1256510"/>
          </a:xfrm>
          <a:prstGeom prst="rect">
            <a:avLst/>
          </a:prstGeom>
        </p:spPr>
      </p:pic>
      <p:sp>
        <p:nvSpPr>
          <p:cNvPr id="2" name="Titel 1">
            <a:extLst>
              <a:ext uri="{FF2B5EF4-FFF2-40B4-BE49-F238E27FC236}">
                <a16:creationId xmlns:a16="http://schemas.microsoft.com/office/drawing/2014/main" id="{2E5CA8B6-5251-B76A-B7EF-B66D28D38D2D}"/>
              </a:ext>
            </a:extLst>
          </p:cNvPr>
          <p:cNvSpPr>
            <a:spLocks noGrp="1"/>
          </p:cNvSpPr>
          <p:nvPr>
            <p:ph type="ctrTitle"/>
          </p:nvPr>
        </p:nvSpPr>
        <p:spPr>
          <a:xfrm>
            <a:off x="594000" y="396000"/>
            <a:ext cx="6786312" cy="396000"/>
          </a:xfrm>
        </p:spPr>
        <p:txBody>
          <a:bodyPr/>
          <a:lstStyle/>
          <a:p>
            <a:r>
              <a:rPr lang="fr-CH" dirty="0"/>
              <a:t>5. Sécurité et déplacements : seuils balcons</a:t>
            </a:r>
            <a:endParaRPr lang="fr-FR" dirty="0"/>
          </a:p>
        </p:txBody>
      </p:sp>
      <p:sp>
        <p:nvSpPr>
          <p:cNvPr id="4" name="Fußzeilenplatzhalter 3">
            <a:extLst>
              <a:ext uri="{FF2B5EF4-FFF2-40B4-BE49-F238E27FC236}">
                <a16:creationId xmlns:a16="http://schemas.microsoft.com/office/drawing/2014/main" id="{6EB3B46C-7733-8077-9AA7-EAB9F386475E}"/>
              </a:ext>
            </a:extLst>
          </p:cNvPr>
          <p:cNvSpPr>
            <a:spLocks noGrp="1"/>
          </p:cNvSpPr>
          <p:nvPr>
            <p:ph type="ftr" sz="quarter" idx="13"/>
          </p:nvPr>
        </p:nvSpPr>
        <p:spPr>
          <a:xfrm>
            <a:off x="1530104" y="4533037"/>
            <a:ext cx="5218576" cy="252000"/>
          </a:xfrm>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689AC04A-AD1A-BA95-8B78-11A95491A851}"/>
              </a:ext>
            </a:extLst>
          </p:cNvPr>
          <p:cNvSpPr>
            <a:spLocks noGrp="1"/>
          </p:cNvSpPr>
          <p:nvPr>
            <p:ph type="sldNum" sz="quarter" idx="15"/>
          </p:nvPr>
        </p:nvSpPr>
        <p:spPr/>
        <p:txBody>
          <a:bodyPr/>
          <a:lstStyle/>
          <a:p>
            <a:r>
              <a:rPr lang="de-CH"/>
              <a:t>Page </a:t>
            </a:r>
            <a:fld id="{453031DB-0871-4B44-8BA0-CCE754DA64BA}" type="slidenum">
              <a:rPr lang="de-CH" smtClean="0"/>
              <a:pPr/>
              <a:t>12</a:t>
            </a:fld>
            <a:endParaRPr lang="de-CH"/>
          </a:p>
        </p:txBody>
      </p:sp>
      <p:pic>
        <p:nvPicPr>
          <p:cNvPr id="5" name="Image 4">
            <a:extLst>
              <a:ext uri="{FF2B5EF4-FFF2-40B4-BE49-F238E27FC236}">
                <a16:creationId xmlns:a16="http://schemas.microsoft.com/office/drawing/2014/main" id="{0CBDA10E-4A71-EDB3-3591-FFB560058782}"/>
              </a:ext>
            </a:extLst>
          </p:cNvPr>
          <p:cNvPicPr>
            <a:picLocks noChangeAspect="1"/>
          </p:cNvPicPr>
          <p:nvPr/>
        </p:nvPicPr>
        <p:blipFill>
          <a:blip r:embed="rId5"/>
          <a:srcRect l="66767" t="52873" r="6570" b="8725"/>
          <a:stretch>
            <a:fillRect/>
          </a:stretch>
        </p:blipFill>
        <p:spPr>
          <a:xfrm>
            <a:off x="611560" y="1272936"/>
            <a:ext cx="2253160" cy="2979935"/>
          </a:xfrm>
          <a:prstGeom prst="rect">
            <a:avLst/>
          </a:prstGeom>
        </p:spPr>
      </p:pic>
      <p:cxnSp>
        <p:nvCxnSpPr>
          <p:cNvPr id="17" name="Connecteur droit 16">
            <a:extLst>
              <a:ext uri="{FF2B5EF4-FFF2-40B4-BE49-F238E27FC236}">
                <a16:creationId xmlns:a16="http://schemas.microsoft.com/office/drawing/2014/main" id="{2FDB5485-1014-0DB3-3920-3BF41C063F85}"/>
              </a:ext>
            </a:extLst>
          </p:cNvPr>
          <p:cNvCxnSpPr>
            <a:cxnSpLocks/>
          </p:cNvCxnSpPr>
          <p:nvPr/>
        </p:nvCxnSpPr>
        <p:spPr>
          <a:xfrm flipH="1" flipV="1">
            <a:off x="6156176" y="3493568"/>
            <a:ext cx="998011" cy="653879"/>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4021E813-1264-B7D4-96A8-B2F3775FB20A}"/>
              </a:ext>
            </a:extLst>
          </p:cNvPr>
          <p:cNvCxnSpPr>
            <a:cxnSpLocks/>
          </p:cNvCxnSpPr>
          <p:nvPr/>
        </p:nvCxnSpPr>
        <p:spPr>
          <a:xfrm flipH="1" flipV="1">
            <a:off x="6084168" y="3600236"/>
            <a:ext cx="961962" cy="672803"/>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8" name="Image 7" descr="Une image contenant bâtiment, intérieur, sol, ascenseur&#10;&#10;Le contenu généré par l’IA peut être incorrect.">
            <a:extLst>
              <a:ext uri="{FF2B5EF4-FFF2-40B4-BE49-F238E27FC236}">
                <a16:creationId xmlns:a16="http://schemas.microsoft.com/office/drawing/2014/main" id="{F5AE62EC-035D-A350-7D09-21EA7E6382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24101" y="1272996"/>
            <a:ext cx="2240189" cy="2979875"/>
          </a:xfrm>
          <a:prstGeom prst="rect">
            <a:avLst/>
          </a:prstGeom>
        </p:spPr>
      </p:pic>
      <p:pic>
        <p:nvPicPr>
          <p:cNvPr id="11" name="Image 10" descr="Une image contenant sol, ciment, Poubelle, Matériau composite&#10;&#10;Le contenu généré par l’IA peut être incorrect.">
            <a:extLst>
              <a:ext uri="{FF2B5EF4-FFF2-40B4-BE49-F238E27FC236}">
                <a16:creationId xmlns:a16="http://schemas.microsoft.com/office/drawing/2014/main" id="{4D003F08-A3C8-19FC-A286-FD25649C2961}"/>
              </a:ext>
            </a:extLst>
          </p:cNvPr>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t="24123"/>
          <a:stretch>
            <a:fillRect/>
          </a:stretch>
        </p:blipFill>
        <p:spPr>
          <a:xfrm>
            <a:off x="7309489" y="3009702"/>
            <a:ext cx="1248724" cy="1263337"/>
          </a:xfrm>
          <a:prstGeom prst="rect">
            <a:avLst/>
          </a:prstGeom>
        </p:spPr>
      </p:pic>
      <p:cxnSp>
        <p:nvCxnSpPr>
          <p:cNvPr id="23" name="Connecteur droit 22">
            <a:extLst>
              <a:ext uri="{FF2B5EF4-FFF2-40B4-BE49-F238E27FC236}">
                <a16:creationId xmlns:a16="http://schemas.microsoft.com/office/drawing/2014/main" id="{5F758EDA-A4B0-14D6-D578-53FBDA60E719}"/>
              </a:ext>
            </a:extLst>
          </p:cNvPr>
          <p:cNvCxnSpPr>
            <a:cxnSpLocks/>
          </p:cNvCxnSpPr>
          <p:nvPr/>
        </p:nvCxnSpPr>
        <p:spPr>
          <a:xfrm flipH="1">
            <a:off x="7740352" y="3363838"/>
            <a:ext cx="695407" cy="416901"/>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740435A2-3B65-A5F4-45C0-392CDC9EF3CB}"/>
              </a:ext>
            </a:extLst>
          </p:cNvPr>
          <p:cNvCxnSpPr>
            <a:cxnSpLocks/>
          </p:cNvCxnSpPr>
          <p:nvPr/>
        </p:nvCxnSpPr>
        <p:spPr>
          <a:xfrm flipH="1">
            <a:off x="7686857" y="3255506"/>
            <a:ext cx="485543" cy="23806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3" name="Textplatzhalter 7">
            <a:extLst>
              <a:ext uri="{FF2B5EF4-FFF2-40B4-BE49-F238E27FC236}">
                <a16:creationId xmlns:a16="http://schemas.microsoft.com/office/drawing/2014/main" id="{B0ABAD51-5E17-7F68-C8FE-230DFB5DBED9}"/>
              </a:ext>
            </a:extLst>
          </p:cNvPr>
          <p:cNvSpPr txBox="1">
            <a:spLocks/>
          </p:cNvSpPr>
          <p:nvPr/>
        </p:nvSpPr>
        <p:spPr>
          <a:xfrm>
            <a:off x="5783407" y="1253195"/>
            <a:ext cx="3625860" cy="1842111"/>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Eliminer ou adoucir les seuils</a:t>
            </a:r>
          </a:p>
          <a:p>
            <a:pPr marL="285750" indent="-285750">
              <a:buFontTx/>
              <a:buChar char="-"/>
            </a:pPr>
            <a:r>
              <a:rPr lang="fr-FR" sz="1200" dirty="0">
                <a:solidFill>
                  <a:schemeClr val="tx2"/>
                </a:solidFill>
              </a:rPr>
              <a:t>Privilégier contrastes visuels</a:t>
            </a:r>
          </a:p>
        </p:txBody>
      </p:sp>
      <p:sp>
        <p:nvSpPr>
          <p:cNvPr id="7" name="ZoneTexte 6">
            <a:extLst>
              <a:ext uri="{FF2B5EF4-FFF2-40B4-BE49-F238E27FC236}">
                <a16:creationId xmlns:a16="http://schemas.microsoft.com/office/drawing/2014/main" id="{7696760C-D5DE-E905-04D1-F4A9C9602545}"/>
              </a:ext>
            </a:extLst>
          </p:cNvPr>
          <p:cNvSpPr txBox="1"/>
          <p:nvPr/>
        </p:nvSpPr>
        <p:spPr>
          <a:xfrm>
            <a:off x="9301386" y="1648420"/>
            <a:ext cx="6053136" cy="923330"/>
          </a:xfrm>
          <a:prstGeom prst="rect">
            <a:avLst/>
          </a:prstGeom>
          <a:noFill/>
        </p:spPr>
        <p:txBody>
          <a:bodyPr wrap="square">
            <a:spAutoFit/>
          </a:bodyPr>
          <a:lstStyle/>
          <a:p>
            <a:r>
              <a:rPr lang="fr-FR" sz="1800" b="1" dirty="0">
                <a:solidFill>
                  <a:srgbClr val="00726F"/>
                </a:solidFill>
              </a:rPr>
              <a:t>A valoriser :</a:t>
            </a:r>
          </a:p>
          <a:p>
            <a:pPr marL="285750" indent="-285750">
              <a:buFontTx/>
              <a:buChar char="-"/>
            </a:pPr>
            <a:r>
              <a:rPr lang="fr-FR" sz="1800" dirty="0">
                <a:solidFill>
                  <a:srgbClr val="00726F"/>
                </a:solidFill>
              </a:rPr>
              <a:t>Flexibilité et maniabilité d’éléments temporaires </a:t>
            </a:r>
          </a:p>
          <a:p>
            <a:pPr marL="285750" indent="-285750">
              <a:buFontTx/>
              <a:buChar char="-"/>
            </a:pPr>
            <a:r>
              <a:rPr lang="fr-FR" sz="1800" dirty="0">
                <a:solidFill>
                  <a:srgbClr val="00726F"/>
                </a:solidFill>
              </a:rPr>
              <a:t>Maintien du tapis, chez soi </a:t>
            </a:r>
          </a:p>
        </p:txBody>
      </p:sp>
    </p:spTree>
    <p:extLst>
      <p:ext uri="{BB962C8B-B14F-4D97-AF65-F5344CB8AC3E}">
        <p14:creationId xmlns:p14="http://schemas.microsoft.com/office/powerpoint/2010/main" val="4131258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6036A-5757-1953-53BE-F32371E8718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2C2EB80-2253-A303-0F23-0C46D020775C}"/>
              </a:ext>
            </a:extLst>
          </p:cNvPr>
          <p:cNvSpPr>
            <a:spLocks noGrp="1"/>
          </p:cNvSpPr>
          <p:nvPr>
            <p:ph type="ctrTitle"/>
          </p:nvPr>
        </p:nvSpPr>
        <p:spPr/>
        <p:txBody>
          <a:bodyPr/>
          <a:lstStyle/>
          <a:p>
            <a:r>
              <a:rPr lang="fr-CH" dirty="0"/>
              <a:t>6. Eclairage </a:t>
            </a:r>
            <a:endParaRPr lang="fr-FR" dirty="0"/>
          </a:p>
        </p:txBody>
      </p:sp>
      <p:sp>
        <p:nvSpPr>
          <p:cNvPr id="4" name="Fußzeilenplatzhalter 3">
            <a:extLst>
              <a:ext uri="{FF2B5EF4-FFF2-40B4-BE49-F238E27FC236}">
                <a16:creationId xmlns:a16="http://schemas.microsoft.com/office/drawing/2014/main" id="{2E02213B-AEEE-1C0C-8BB5-BE1F185D47AF}"/>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2F2940D0-3097-E232-A0C1-EDE7B7782A41}"/>
              </a:ext>
            </a:extLst>
          </p:cNvPr>
          <p:cNvSpPr>
            <a:spLocks noGrp="1"/>
          </p:cNvSpPr>
          <p:nvPr>
            <p:ph type="sldNum" sz="quarter" idx="15"/>
          </p:nvPr>
        </p:nvSpPr>
        <p:spPr/>
        <p:txBody>
          <a:bodyPr/>
          <a:lstStyle/>
          <a:p>
            <a:r>
              <a:rPr lang="de-CH"/>
              <a:t>Page </a:t>
            </a:r>
            <a:fld id="{453031DB-0871-4B44-8BA0-CCE754DA64BA}" type="slidenum">
              <a:rPr lang="de-CH" smtClean="0"/>
              <a:pPr/>
              <a:t>13</a:t>
            </a:fld>
            <a:endParaRPr lang="de-CH"/>
          </a:p>
        </p:txBody>
      </p:sp>
      <p:pic>
        <p:nvPicPr>
          <p:cNvPr id="10" name="Image 9" descr="Une image contenant mur, personne, intérieur, habits&#10;&#10;Le contenu généré par l’IA peut être incorrect.">
            <a:extLst>
              <a:ext uri="{FF2B5EF4-FFF2-40B4-BE49-F238E27FC236}">
                <a16:creationId xmlns:a16="http://schemas.microsoft.com/office/drawing/2014/main" id="{C8DDB03E-DED7-68B4-CB15-C2405C7A8EB9}"/>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Effect>
                      <a14:brightnessContrast bright="31000"/>
                    </a14:imgEffect>
                  </a14:imgLayer>
                </a14:imgProps>
              </a:ext>
              <a:ext uri="{28A0092B-C50C-407E-A947-70E740481C1C}">
                <a14:useLocalDpi xmlns:a14="http://schemas.microsoft.com/office/drawing/2010/main" val="0"/>
              </a:ext>
            </a:extLst>
          </a:blip>
          <a:srcRect l="16972"/>
          <a:stretch>
            <a:fillRect/>
          </a:stretch>
        </p:blipFill>
        <p:spPr>
          <a:xfrm>
            <a:off x="586976" y="1266826"/>
            <a:ext cx="4273056" cy="2894928"/>
          </a:xfrm>
          <a:prstGeom prst="rect">
            <a:avLst/>
          </a:prstGeom>
        </p:spPr>
      </p:pic>
      <p:sp>
        <p:nvSpPr>
          <p:cNvPr id="3" name="Rectangle 1">
            <a:extLst>
              <a:ext uri="{FF2B5EF4-FFF2-40B4-BE49-F238E27FC236}">
                <a16:creationId xmlns:a16="http://schemas.microsoft.com/office/drawing/2014/main" id="{94BC71AB-1231-E8B0-EE17-B5A9783BF4CB}"/>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5" name="Bulle narrative : ronde 4">
            <a:extLst>
              <a:ext uri="{FF2B5EF4-FFF2-40B4-BE49-F238E27FC236}">
                <a16:creationId xmlns:a16="http://schemas.microsoft.com/office/drawing/2014/main" id="{BCA8FF50-3FAB-01FB-44D6-A55236311B68}"/>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4150740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3101C-6C25-6A18-7CA3-5CE91538EB9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CE8B3AF-0424-B0CC-1D84-0757C04BC7E9}"/>
              </a:ext>
            </a:extLst>
          </p:cNvPr>
          <p:cNvSpPr>
            <a:spLocks noGrp="1"/>
          </p:cNvSpPr>
          <p:nvPr>
            <p:ph type="ctrTitle"/>
          </p:nvPr>
        </p:nvSpPr>
        <p:spPr/>
        <p:txBody>
          <a:bodyPr/>
          <a:lstStyle/>
          <a:p>
            <a:r>
              <a:rPr lang="fr-CH" dirty="0"/>
              <a:t>6. Eclairage </a:t>
            </a:r>
            <a:endParaRPr lang="fr-FR" dirty="0"/>
          </a:p>
        </p:txBody>
      </p:sp>
      <p:sp>
        <p:nvSpPr>
          <p:cNvPr id="4" name="Fußzeilenplatzhalter 3">
            <a:extLst>
              <a:ext uri="{FF2B5EF4-FFF2-40B4-BE49-F238E27FC236}">
                <a16:creationId xmlns:a16="http://schemas.microsoft.com/office/drawing/2014/main" id="{1E38773A-E0CB-EB16-030D-90A49EE85181}"/>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04F065E5-6883-25E0-A511-A8E5E8876E26}"/>
              </a:ext>
            </a:extLst>
          </p:cNvPr>
          <p:cNvSpPr>
            <a:spLocks noGrp="1"/>
          </p:cNvSpPr>
          <p:nvPr>
            <p:ph type="sldNum" sz="quarter" idx="15"/>
          </p:nvPr>
        </p:nvSpPr>
        <p:spPr/>
        <p:txBody>
          <a:bodyPr/>
          <a:lstStyle/>
          <a:p>
            <a:r>
              <a:rPr lang="de-CH"/>
              <a:t>Page </a:t>
            </a:r>
            <a:fld id="{453031DB-0871-4B44-8BA0-CCE754DA64BA}" type="slidenum">
              <a:rPr lang="de-CH" smtClean="0"/>
              <a:pPr/>
              <a:t>14</a:t>
            </a:fld>
            <a:endParaRPr lang="de-CH"/>
          </a:p>
        </p:txBody>
      </p:sp>
      <p:pic>
        <p:nvPicPr>
          <p:cNvPr id="9" name="Image 8" descr="Une image contenant personne, Visage humain, mur, habits&#10;&#10;Le contenu généré par l’IA peut être incorrect.">
            <a:extLst>
              <a:ext uri="{FF2B5EF4-FFF2-40B4-BE49-F238E27FC236}">
                <a16:creationId xmlns:a16="http://schemas.microsoft.com/office/drawing/2014/main" id="{E75B31EC-3B22-20C3-6FF4-DFFF4115B498}"/>
              </a:ext>
            </a:extLst>
          </p:cNvPr>
          <p:cNvPicPr>
            <a:picLocks noChangeAspect="1"/>
          </p:cNvPicPr>
          <p:nvPr/>
        </p:nvPicPr>
        <p:blipFill>
          <a:blip r:embed="rId3">
            <a:extLst>
              <a:ext uri="{28A0092B-C50C-407E-A947-70E740481C1C}">
                <a14:useLocalDpi xmlns:a14="http://schemas.microsoft.com/office/drawing/2010/main" val="0"/>
              </a:ext>
            </a:extLst>
          </a:blip>
          <a:srcRect l="-357" r="20125"/>
          <a:stretch>
            <a:fillRect/>
          </a:stretch>
        </p:blipFill>
        <p:spPr>
          <a:xfrm>
            <a:off x="589833" y="1266826"/>
            <a:ext cx="2109959" cy="1491292"/>
          </a:xfrm>
          <a:prstGeom prst="rect">
            <a:avLst/>
          </a:prstGeom>
        </p:spPr>
      </p:pic>
      <p:grpSp>
        <p:nvGrpSpPr>
          <p:cNvPr id="17" name="Groupe 16">
            <a:extLst>
              <a:ext uri="{FF2B5EF4-FFF2-40B4-BE49-F238E27FC236}">
                <a16:creationId xmlns:a16="http://schemas.microsoft.com/office/drawing/2014/main" id="{F83EEC7A-735B-633B-BB83-433D045900C8}"/>
              </a:ext>
            </a:extLst>
          </p:cNvPr>
          <p:cNvGrpSpPr/>
          <p:nvPr/>
        </p:nvGrpSpPr>
        <p:grpSpPr>
          <a:xfrm>
            <a:off x="3322084" y="2931790"/>
            <a:ext cx="1601736" cy="1491292"/>
            <a:chOff x="594000" y="3020499"/>
            <a:chExt cx="1601736" cy="1491292"/>
          </a:xfrm>
        </p:grpSpPr>
        <p:pic>
          <p:nvPicPr>
            <p:cNvPr id="14" name="Image 13" descr="Une image contenant ampoule, Lampe fluorescente compacte, Ampoule incandescente, Lampe fluorescente&#10;&#10;Le contenu généré par l’IA peut être incorrect.">
              <a:extLst>
                <a:ext uri="{FF2B5EF4-FFF2-40B4-BE49-F238E27FC236}">
                  <a16:creationId xmlns:a16="http://schemas.microsoft.com/office/drawing/2014/main" id="{554DA05F-EA06-4AEF-392F-3D0E56EDF271}"/>
                </a:ext>
              </a:extLst>
            </p:cNvPr>
            <p:cNvPicPr>
              <a:picLocks noChangeAspect="1"/>
            </p:cNvPicPr>
            <p:nvPr/>
          </p:nvPicPr>
          <p:blipFill>
            <a:blip r:embed="rId4">
              <a:extLst>
                <a:ext uri="{28A0092B-C50C-407E-A947-70E740481C1C}">
                  <a14:useLocalDpi xmlns:a14="http://schemas.microsoft.com/office/drawing/2010/main" val="0"/>
                </a:ext>
              </a:extLst>
            </a:blip>
            <a:srcRect t="6895"/>
            <a:stretch>
              <a:fillRect/>
            </a:stretch>
          </p:blipFill>
          <p:spPr>
            <a:xfrm>
              <a:off x="594000" y="3020499"/>
              <a:ext cx="1601736" cy="1491292"/>
            </a:xfrm>
            <a:prstGeom prst="rect">
              <a:avLst/>
            </a:prstGeom>
          </p:spPr>
        </p:pic>
        <p:sp>
          <p:nvSpPr>
            <p:cNvPr id="16" name="Rectangle 15">
              <a:extLst>
                <a:ext uri="{FF2B5EF4-FFF2-40B4-BE49-F238E27FC236}">
                  <a16:creationId xmlns:a16="http://schemas.microsoft.com/office/drawing/2014/main" id="{B99C45F8-68C9-CA0F-162C-9DC66514F5A7}"/>
                </a:ext>
              </a:extLst>
            </p:cNvPr>
            <p:cNvSpPr/>
            <p:nvPr/>
          </p:nvSpPr>
          <p:spPr>
            <a:xfrm>
              <a:off x="1619672" y="4259791"/>
              <a:ext cx="576064" cy="25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9" name="Image 18" descr="Une image contenant personne, tenue, intérieur, mur&#10;&#10;Le contenu généré par l’IA peut être incorrect.">
            <a:extLst>
              <a:ext uri="{FF2B5EF4-FFF2-40B4-BE49-F238E27FC236}">
                <a16:creationId xmlns:a16="http://schemas.microsoft.com/office/drawing/2014/main" id="{96D66544-4B75-2A15-7A54-E6C90F1827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85357" y="1260477"/>
            <a:ext cx="2244107" cy="1491292"/>
          </a:xfrm>
          <a:prstGeom prst="rect">
            <a:avLst/>
          </a:prstGeom>
        </p:spPr>
      </p:pic>
      <p:pic>
        <p:nvPicPr>
          <p:cNvPr id="21" name="Image 20" descr="Une image contenant Prise électrique, mur, intérieur, prise&#10;&#10;Le contenu généré par l’IA peut être incorrect.">
            <a:extLst>
              <a:ext uri="{FF2B5EF4-FFF2-40B4-BE49-F238E27FC236}">
                <a16:creationId xmlns:a16="http://schemas.microsoft.com/office/drawing/2014/main" id="{AF09F49D-CAF3-D3FA-24C8-BC456283632E}"/>
              </a:ext>
            </a:extLst>
          </p:cNvPr>
          <p:cNvPicPr>
            <a:picLocks noChangeAspect="1"/>
          </p:cNvPicPr>
          <p:nvPr/>
        </p:nvPicPr>
        <p:blipFill>
          <a:blip r:embed="rId6">
            <a:extLst>
              <a:ext uri="{28A0092B-C50C-407E-A947-70E740481C1C}">
                <a14:useLocalDpi xmlns:a14="http://schemas.microsoft.com/office/drawing/2010/main" val="0"/>
              </a:ext>
            </a:extLst>
          </a:blip>
          <a:srcRect t="12192" b="37145"/>
          <a:stretch>
            <a:fillRect/>
          </a:stretch>
        </p:blipFill>
        <p:spPr>
          <a:xfrm>
            <a:off x="598488" y="2833574"/>
            <a:ext cx="2101304" cy="1598150"/>
          </a:xfrm>
          <a:prstGeom prst="rect">
            <a:avLst/>
          </a:prstGeom>
        </p:spPr>
      </p:pic>
      <p:pic>
        <p:nvPicPr>
          <p:cNvPr id="22" name="Image 21" descr="Une image contenant mur, personne, intérieur, habits&#10;&#10;Le contenu généré par l’IA peut être incorrect.">
            <a:extLst>
              <a:ext uri="{FF2B5EF4-FFF2-40B4-BE49-F238E27FC236}">
                <a16:creationId xmlns:a16="http://schemas.microsoft.com/office/drawing/2014/main" id="{F5A8CC56-CEA5-0D01-1502-CB96DD91215F}"/>
              </a:ext>
            </a:extLst>
          </p:cNvPr>
          <p:cNvPicPr>
            <a:picLocks noChangeAspect="1"/>
          </p:cNvPicPr>
          <p:nvPr/>
        </p:nvPicPr>
        <p:blipFill>
          <a:blip r:embed="rId7">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l="16972"/>
          <a:stretch>
            <a:fillRect/>
          </a:stretch>
        </p:blipFill>
        <p:spPr>
          <a:xfrm>
            <a:off x="6077724" y="2894172"/>
            <a:ext cx="2199773" cy="1490311"/>
          </a:xfrm>
          <a:prstGeom prst="rect">
            <a:avLst/>
          </a:prstGeom>
        </p:spPr>
      </p:pic>
      <p:sp>
        <p:nvSpPr>
          <p:cNvPr id="23" name="Ellipse 22">
            <a:extLst>
              <a:ext uri="{FF2B5EF4-FFF2-40B4-BE49-F238E27FC236}">
                <a16:creationId xmlns:a16="http://schemas.microsoft.com/office/drawing/2014/main" id="{26E54933-386C-1A29-CB21-0E10A5DB5813}"/>
              </a:ext>
            </a:extLst>
          </p:cNvPr>
          <p:cNvSpPr/>
          <p:nvPr/>
        </p:nvSpPr>
        <p:spPr>
          <a:xfrm>
            <a:off x="6192349" y="4028524"/>
            <a:ext cx="181999" cy="181999"/>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Triangle isocèle 28">
            <a:extLst>
              <a:ext uri="{FF2B5EF4-FFF2-40B4-BE49-F238E27FC236}">
                <a16:creationId xmlns:a16="http://schemas.microsoft.com/office/drawing/2014/main" id="{0C497C24-5634-601B-07D5-9C5EE394E018}"/>
              </a:ext>
            </a:extLst>
          </p:cNvPr>
          <p:cNvSpPr/>
          <p:nvPr/>
        </p:nvSpPr>
        <p:spPr>
          <a:xfrm>
            <a:off x="6283348" y="2760478"/>
            <a:ext cx="788715" cy="1028784"/>
          </a:xfrm>
          <a:prstGeom prst="triangle">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Textplatzhalter 7">
            <a:extLst>
              <a:ext uri="{FF2B5EF4-FFF2-40B4-BE49-F238E27FC236}">
                <a16:creationId xmlns:a16="http://schemas.microsoft.com/office/drawing/2014/main" id="{D638C436-374F-0765-E148-1A6D00BE6AC7}"/>
              </a:ext>
            </a:extLst>
          </p:cNvPr>
          <p:cNvSpPr txBox="1">
            <a:spLocks/>
          </p:cNvSpPr>
          <p:nvPr/>
        </p:nvSpPr>
        <p:spPr>
          <a:xfrm>
            <a:off x="5783407" y="1253195"/>
            <a:ext cx="3037065" cy="1842111"/>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Ajouter des points lumineux</a:t>
            </a:r>
          </a:p>
          <a:p>
            <a:pPr marL="285750" indent="-285750">
              <a:buFontTx/>
              <a:buChar char="-"/>
            </a:pPr>
            <a:r>
              <a:rPr lang="fr-FR" sz="1200" dirty="0">
                <a:solidFill>
                  <a:schemeClr val="tx2"/>
                </a:solidFill>
              </a:rPr>
              <a:t>Ampoules et systèmes de détecteurs de mouvement </a:t>
            </a:r>
          </a:p>
        </p:txBody>
      </p:sp>
    </p:spTree>
    <p:extLst>
      <p:ext uri="{BB962C8B-B14F-4D97-AF65-F5344CB8AC3E}">
        <p14:creationId xmlns:p14="http://schemas.microsoft.com/office/powerpoint/2010/main" val="1840039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93102-CCC0-6453-56C8-FA485E7710D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A6542C1-5B4A-1459-12BB-C0E8179D54FA}"/>
              </a:ext>
            </a:extLst>
          </p:cNvPr>
          <p:cNvSpPr>
            <a:spLocks noGrp="1"/>
          </p:cNvSpPr>
          <p:nvPr>
            <p:ph type="ctrTitle"/>
          </p:nvPr>
        </p:nvSpPr>
        <p:spPr/>
        <p:txBody>
          <a:bodyPr/>
          <a:lstStyle/>
          <a:p>
            <a:r>
              <a:rPr lang="fr-CH" dirty="0"/>
              <a:t>7. Salle de bain</a:t>
            </a:r>
            <a:endParaRPr lang="fr-FR" dirty="0"/>
          </a:p>
        </p:txBody>
      </p:sp>
      <p:sp>
        <p:nvSpPr>
          <p:cNvPr id="4" name="Fußzeilenplatzhalter 3">
            <a:extLst>
              <a:ext uri="{FF2B5EF4-FFF2-40B4-BE49-F238E27FC236}">
                <a16:creationId xmlns:a16="http://schemas.microsoft.com/office/drawing/2014/main" id="{833CAA60-1586-BE54-896D-B9BAEFD30EF4}"/>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8DB8E44D-CA36-A41D-ADFB-03BB8D696B61}"/>
              </a:ext>
            </a:extLst>
          </p:cNvPr>
          <p:cNvSpPr>
            <a:spLocks noGrp="1"/>
          </p:cNvSpPr>
          <p:nvPr>
            <p:ph type="sldNum" sz="quarter" idx="15"/>
          </p:nvPr>
        </p:nvSpPr>
        <p:spPr/>
        <p:txBody>
          <a:bodyPr/>
          <a:lstStyle/>
          <a:p>
            <a:r>
              <a:rPr lang="de-CH"/>
              <a:t>Page </a:t>
            </a:r>
            <a:fld id="{453031DB-0871-4B44-8BA0-CCE754DA64BA}" type="slidenum">
              <a:rPr lang="de-CH" smtClean="0"/>
              <a:pPr/>
              <a:t>15</a:t>
            </a:fld>
            <a:endParaRPr lang="de-CH"/>
          </a:p>
        </p:txBody>
      </p:sp>
      <p:pic>
        <p:nvPicPr>
          <p:cNvPr id="10" name="Image 9" descr="Une image contenant intérieur, mur, Appareil sanitaire, robinet&#10;&#10;Le contenu généré par l’IA peut être incorrect.">
            <a:extLst>
              <a:ext uri="{FF2B5EF4-FFF2-40B4-BE49-F238E27FC236}">
                <a16:creationId xmlns:a16="http://schemas.microsoft.com/office/drawing/2014/main" id="{D2219E9B-7F27-1855-1DA2-C06A5616D581}"/>
              </a:ext>
            </a:extLst>
          </p:cNvPr>
          <p:cNvPicPr>
            <a:picLocks noChangeAspect="1"/>
          </p:cNvPicPr>
          <p:nvPr/>
        </p:nvPicPr>
        <p:blipFill>
          <a:blip r:embed="rId3" cstate="print">
            <a:extLst>
              <a:ext uri="{28A0092B-C50C-407E-A947-70E740481C1C}">
                <a14:useLocalDpi xmlns:a14="http://schemas.microsoft.com/office/drawing/2010/main" val="0"/>
              </a:ext>
            </a:extLst>
          </a:blip>
          <a:srcRect l="383" t="1749" r="52541"/>
          <a:stretch>
            <a:fillRect/>
          </a:stretch>
        </p:blipFill>
        <p:spPr>
          <a:xfrm>
            <a:off x="598488" y="1266824"/>
            <a:ext cx="2173312" cy="2924449"/>
          </a:xfrm>
          <a:prstGeom prst="rect">
            <a:avLst/>
          </a:prstGeom>
        </p:spPr>
      </p:pic>
      <p:sp>
        <p:nvSpPr>
          <p:cNvPr id="3" name="Rectangle 1">
            <a:extLst>
              <a:ext uri="{FF2B5EF4-FFF2-40B4-BE49-F238E27FC236}">
                <a16:creationId xmlns:a16="http://schemas.microsoft.com/office/drawing/2014/main" id="{225F1C90-88D5-7D61-5531-E9DF89981194}"/>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5" name="Bulle narrative : ronde 4">
            <a:extLst>
              <a:ext uri="{FF2B5EF4-FFF2-40B4-BE49-F238E27FC236}">
                <a16:creationId xmlns:a16="http://schemas.microsoft.com/office/drawing/2014/main" id="{C0B2E158-6836-E80B-9460-274C6ED22EC8}"/>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3486424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700CDA-4A97-2D77-D014-E38F112D197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2966F28-268C-CA40-C135-5789CFBDC394}"/>
              </a:ext>
            </a:extLst>
          </p:cNvPr>
          <p:cNvSpPr>
            <a:spLocks noGrp="1"/>
          </p:cNvSpPr>
          <p:nvPr>
            <p:ph type="ctrTitle"/>
          </p:nvPr>
        </p:nvSpPr>
        <p:spPr/>
        <p:txBody>
          <a:bodyPr/>
          <a:lstStyle/>
          <a:p>
            <a:r>
              <a:rPr lang="fr-CH" dirty="0"/>
              <a:t>7. Salle de douche</a:t>
            </a:r>
            <a:endParaRPr lang="fr-FR" dirty="0"/>
          </a:p>
        </p:txBody>
      </p:sp>
      <p:sp>
        <p:nvSpPr>
          <p:cNvPr id="4" name="Fußzeilenplatzhalter 3">
            <a:extLst>
              <a:ext uri="{FF2B5EF4-FFF2-40B4-BE49-F238E27FC236}">
                <a16:creationId xmlns:a16="http://schemas.microsoft.com/office/drawing/2014/main" id="{6ADFC92A-F8FB-0E6E-0C11-7E0A482CDB96}"/>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DDDD3237-411B-2845-6459-9BF59715EA21}"/>
              </a:ext>
            </a:extLst>
          </p:cNvPr>
          <p:cNvSpPr>
            <a:spLocks noGrp="1"/>
          </p:cNvSpPr>
          <p:nvPr>
            <p:ph type="sldNum" sz="quarter" idx="15"/>
          </p:nvPr>
        </p:nvSpPr>
        <p:spPr/>
        <p:txBody>
          <a:bodyPr/>
          <a:lstStyle/>
          <a:p>
            <a:r>
              <a:rPr lang="de-CH"/>
              <a:t>Page </a:t>
            </a:r>
            <a:fld id="{453031DB-0871-4B44-8BA0-CCE754DA64BA}" type="slidenum">
              <a:rPr lang="de-CH" smtClean="0"/>
              <a:pPr/>
              <a:t>16</a:t>
            </a:fld>
            <a:endParaRPr lang="de-CH"/>
          </a:p>
        </p:txBody>
      </p:sp>
      <p:sp>
        <p:nvSpPr>
          <p:cNvPr id="29" name="Ellipse 28">
            <a:extLst>
              <a:ext uri="{FF2B5EF4-FFF2-40B4-BE49-F238E27FC236}">
                <a16:creationId xmlns:a16="http://schemas.microsoft.com/office/drawing/2014/main" id="{45D9300D-878B-549F-D297-CA6F68F6E518}"/>
              </a:ext>
            </a:extLst>
          </p:cNvPr>
          <p:cNvSpPr/>
          <p:nvPr/>
        </p:nvSpPr>
        <p:spPr>
          <a:xfrm>
            <a:off x="4707100" y="3477526"/>
            <a:ext cx="490248" cy="490248"/>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0" name="Image 9" descr="Une image contenant intérieur, mur, Appareil sanitaire, robinet&#10;&#10;Le contenu généré par l’IA peut être incorrect.">
            <a:extLst>
              <a:ext uri="{FF2B5EF4-FFF2-40B4-BE49-F238E27FC236}">
                <a16:creationId xmlns:a16="http://schemas.microsoft.com/office/drawing/2014/main" id="{CB0D7F77-47BD-EF9A-2F27-88A64E77D2CA}"/>
              </a:ext>
            </a:extLst>
          </p:cNvPr>
          <p:cNvPicPr>
            <a:picLocks noChangeAspect="1"/>
          </p:cNvPicPr>
          <p:nvPr/>
        </p:nvPicPr>
        <p:blipFill>
          <a:blip r:embed="rId3" cstate="print">
            <a:extLst>
              <a:ext uri="{28A0092B-C50C-407E-A947-70E740481C1C}">
                <a14:useLocalDpi xmlns:a14="http://schemas.microsoft.com/office/drawing/2010/main" val="0"/>
              </a:ext>
            </a:extLst>
          </a:blip>
          <a:srcRect l="385" t="2043"/>
          <a:stretch>
            <a:fillRect/>
          </a:stretch>
        </p:blipFill>
        <p:spPr>
          <a:xfrm>
            <a:off x="598488" y="1275606"/>
            <a:ext cx="4598860" cy="2915668"/>
          </a:xfrm>
          <a:prstGeom prst="rect">
            <a:avLst/>
          </a:prstGeom>
        </p:spPr>
      </p:pic>
      <p:sp>
        <p:nvSpPr>
          <p:cNvPr id="12" name="Ellipse 11">
            <a:extLst>
              <a:ext uri="{FF2B5EF4-FFF2-40B4-BE49-F238E27FC236}">
                <a16:creationId xmlns:a16="http://schemas.microsoft.com/office/drawing/2014/main" id="{8D1CADCA-7704-E1BF-AEAE-189FF19E0449}"/>
              </a:ext>
            </a:extLst>
          </p:cNvPr>
          <p:cNvSpPr/>
          <p:nvPr/>
        </p:nvSpPr>
        <p:spPr>
          <a:xfrm>
            <a:off x="1907704" y="2254618"/>
            <a:ext cx="490248" cy="490248"/>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Ellipse 12">
            <a:extLst>
              <a:ext uri="{FF2B5EF4-FFF2-40B4-BE49-F238E27FC236}">
                <a16:creationId xmlns:a16="http://schemas.microsoft.com/office/drawing/2014/main" id="{B309ADE7-4829-3045-089A-518D8AFFDE6D}"/>
              </a:ext>
            </a:extLst>
          </p:cNvPr>
          <p:cNvSpPr/>
          <p:nvPr/>
        </p:nvSpPr>
        <p:spPr>
          <a:xfrm>
            <a:off x="1454166" y="2955652"/>
            <a:ext cx="490248" cy="490248"/>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Ellipse 13">
            <a:extLst>
              <a:ext uri="{FF2B5EF4-FFF2-40B4-BE49-F238E27FC236}">
                <a16:creationId xmlns:a16="http://schemas.microsoft.com/office/drawing/2014/main" id="{685B95F6-06FD-5469-EC2E-F1C3FE942A0E}"/>
              </a:ext>
            </a:extLst>
          </p:cNvPr>
          <p:cNvSpPr/>
          <p:nvPr/>
        </p:nvSpPr>
        <p:spPr>
          <a:xfrm>
            <a:off x="1268540" y="1859044"/>
            <a:ext cx="490248" cy="490248"/>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 name="Textplatzhalter 7">
            <a:extLst>
              <a:ext uri="{FF2B5EF4-FFF2-40B4-BE49-F238E27FC236}">
                <a16:creationId xmlns:a16="http://schemas.microsoft.com/office/drawing/2014/main" id="{F3B870CB-9A50-78FE-6D54-BFFE49841F0C}"/>
              </a:ext>
            </a:extLst>
          </p:cNvPr>
          <p:cNvSpPr txBox="1">
            <a:spLocks/>
          </p:cNvSpPr>
          <p:nvPr/>
        </p:nvSpPr>
        <p:spPr>
          <a:xfrm>
            <a:off x="5783407" y="1253195"/>
            <a:ext cx="3037065" cy="1842111"/>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Transformer le bain en douche</a:t>
            </a:r>
          </a:p>
          <a:p>
            <a:pPr marL="285750" indent="-285750">
              <a:buFontTx/>
              <a:buChar char="-"/>
            </a:pPr>
            <a:r>
              <a:rPr lang="fr-FR" sz="1200" dirty="0">
                <a:solidFill>
                  <a:schemeClr val="tx2"/>
                </a:solidFill>
              </a:rPr>
              <a:t>Barres d’appui solides</a:t>
            </a:r>
          </a:p>
          <a:p>
            <a:pPr marL="285750" indent="-285750">
              <a:buFontTx/>
              <a:buChar char="-"/>
            </a:pPr>
            <a:r>
              <a:rPr lang="fr-FR" sz="1200" dirty="0">
                <a:solidFill>
                  <a:schemeClr val="tx2"/>
                </a:solidFill>
              </a:rPr>
              <a:t>Carrelage antidérapant dans la douche et à la sortie si possible</a:t>
            </a:r>
          </a:p>
          <a:p>
            <a:pPr marL="285750" indent="-285750">
              <a:buFontTx/>
              <a:buChar char="-"/>
            </a:pPr>
            <a:r>
              <a:rPr lang="fr-FR" sz="1200" dirty="0">
                <a:solidFill>
                  <a:schemeClr val="tx2"/>
                </a:solidFill>
              </a:rPr>
              <a:t>Contrastes visuels (choix couleurs)</a:t>
            </a:r>
          </a:p>
        </p:txBody>
      </p:sp>
      <p:sp>
        <p:nvSpPr>
          <p:cNvPr id="7" name="Forme libre 6">
            <a:extLst>
              <a:ext uri="{FF2B5EF4-FFF2-40B4-BE49-F238E27FC236}">
                <a16:creationId xmlns:a16="http://schemas.microsoft.com/office/drawing/2014/main" id="{EC124744-C8BD-814C-8592-8FC6708B6D5A}"/>
              </a:ext>
            </a:extLst>
          </p:cNvPr>
          <p:cNvSpPr/>
          <p:nvPr/>
        </p:nvSpPr>
        <p:spPr>
          <a:xfrm>
            <a:off x="3686355" y="1477992"/>
            <a:ext cx="442822" cy="1955321"/>
          </a:xfrm>
          <a:custGeom>
            <a:avLst/>
            <a:gdLst>
              <a:gd name="connsiteX0" fmla="*/ 0 w 442822"/>
              <a:gd name="connsiteY0" fmla="*/ 0 h 1955321"/>
              <a:gd name="connsiteX1" fmla="*/ 0 w 442822"/>
              <a:gd name="connsiteY1" fmla="*/ 1311216 h 1955321"/>
              <a:gd name="connsiteX2" fmla="*/ 304800 w 442822"/>
              <a:gd name="connsiteY2" fmla="*/ 1311216 h 1955321"/>
              <a:gd name="connsiteX3" fmla="*/ 333554 w 442822"/>
              <a:gd name="connsiteY3" fmla="*/ 1339970 h 1955321"/>
              <a:gd name="connsiteX4" fmla="*/ 322053 w 442822"/>
              <a:gd name="connsiteY4" fmla="*/ 1414733 h 1955321"/>
              <a:gd name="connsiteX5" fmla="*/ 270294 w 442822"/>
              <a:gd name="connsiteY5" fmla="*/ 1495246 h 1955321"/>
              <a:gd name="connsiteX6" fmla="*/ 161026 w 442822"/>
              <a:gd name="connsiteY6" fmla="*/ 1610265 h 1955321"/>
              <a:gd name="connsiteX7" fmla="*/ 103517 w 442822"/>
              <a:gd name="connsiteY7" fmla="*/ 1616016 h 1955321"/>
              <a:gd name="connsiteX8" fmla="*/ 34505 w 442822"/>
              <a:gd name="connsiteY8" fmla="*/ 1633268 h 1955321"/>
              <a:gd name="connsiteX9" fmla="*/ 34505 w 442822"/>
              <a:gd name="connsiteY9" fmla="*/ 1955321 h 1955321"/>
              <a:gd name="connsiteX10" fmla="*/ 442822 w 442822"/>
              <a:gd name="connsiteY10" fmla="*/ 1955321 h 1955321"/>
              <a:gd name="connsiteX11" fmla="*/ 442822 w 442822"/>
              <a:gd name="connsiteY11" fmla="*/ 5751 h 1955321"/>
              <a:gd name="connsiteX12" fmla="*/ 0 w 442822"/>
              <a:gd name="connsiteY12" fmla="*/ 0 h 1955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2822" h="1955321">
                <a:moveTo>
                  <a:pt x="0" y="0"/>
                </a:moveTo>
                <a:lnTo>
                  <a:pt x="0" y="1311216"/>
                </a:lnTo>
                <a:lnTo>
                  <a:pt x="304800" y="1311216"/>
                </a:lnTo>
                <a:lnTo>
                  <a:pt x="333554" y="1339970"/>
                </a:lnTo>
                <a:lnTo>
                  <a:pt x="322053" y="1414733"/>
                </a:lnTo>
                <a:lnTo>
                  <a:pt x="270294" y="1495246"/>
                </a:lnTo>
                <a:lnTo>
                  <a:pt x="161026" y="1610265"/>
                </a:lnTo>
                <a:lnTo>
                  <a:pt x="103517" y="1616016"/>
                </a:lnTo>
                <a:lnTo>
                  <a:pt x="34505" y="1633268"/>
                </a:lnTo>
                <a:lnTo>
                  <a:pt x="34505" y="1955321"/>
                </a:lnTo>
                <a:lnTo>
                  <a:pt x="442822" y="1955321"/>
                </a:lnTo>
                <a:lnTo>
                  <a:pt x="442822" y="5751"/>
                </a:lnTo>
                <a:lnTo>
                  <a:pt x="0" y="0"/>
                </a:lnTo>
                <a:close/>
              </a:path>
            </a:pathLst>
          </a:custGeom>
          <a:blipFill dpi="0" rotWithShape="1">
            <a:blip r:embed="rId4">
              <a:alphaModFix amt="39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93543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B53D1-2C1C-F015-6D42-4CE28E6BB15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5B347EB-6829-3541-65E1-ABED419BFD7B}"/>
              </a:ext>
            </a:extLst>
          </p:cNvPr>
          <p:cNvSpPr>
            <a:spLocks noGrp="1"/>
          </p:cNvSpPr>
          <p:nvPr>
            <p:ph type="ctrTitle"/>
          </p:nvPr>
        </p:nvSpPr>
        <p:spPr/>
        <p:txBody>
          <a:bodyPr/>
          <a:lstStyle/>
          <a:p>
            <a:r>
              <a:rPr lang="fr-CH" dirty="0"/>
              <a:t>8. Cuisine et pièces de vie</a:t>
            </a:r>
            <a:endParaRPr lang="fr-FR" dirty="0"/>
          </a:p>
        </p:txBody>
      </p:sp>
      <p:sp>
        <p:nvSpPr>
          <p:cNvPr id="6" name="Foliennummernplatzhalter 5">
            <a:extLst>
              <a:ext uri="{FF2B5EF4-FFF2-40B4-BE49-F238E27FC236}">
                <a16:creationId xmlns:a16="http://schemas.microsoft.com/office/drawing/2014/main" id="{4525CB21-ACEE-F19A-89B2-0FD5848FFB24}"/>
              </a:ext>
            </a:extLst>
          </p:cNvPr>
          <p:cNvSpPr>
            <a:spLocks noGrp="1"/>
          </p:cNvSpPr>
          <p:nvPr>
            <p:ph type="sldNum" sz="quarter" idx="15"/>
          </p:nvPr>
        </p:nvSpPr>
        <p:spPr/>
        <p:txBody>
          <a:bodyPr/>
          <a:lstStyle/>
          <a:p>
            <a:r>
              <a:rPr lang="de-CH"/>
              <a:t>Page </a:t>
            </a:r>
            <a:fld id="{453031DB-0871-4B44-8BA0-CCE754DA64BA}" type="slidenum">
              <a:rPr lang="de-CH" smtClean="0"/>
              <a:pPr/>
              <a:t>17</a:t>
            </a:fld>
            <a:endParaRPr lang="de-CH"/>
          </a:p>
        </p:txBody>
      </p:sp>
      <p:pic>
        <p:nvPicPr>
          <p:cNvPr id="12" name="Image 11" descr="Une image contenant intérieur, mur, Comptoir, Cabinet&#10;&#10;Le contenu généré par l’IA peut être incorrect.">
            <a:extLst>
              <a:ext uri="{FF2B5EF4-FFF2-40B4-BE49-F238E27FC236}">
                <a16:creationId xmlns:a16="http://schemas.microsoft.com/office/drawing/2014/main" id="{8C8F509E-5EED-23F2-BB5E-988347AA2994}"/>
              </a:ext>
            </a:extLst>
          </p:cNvPr>
          <p:cNvPicPr>
            <a:picLocks noChangeAspect="1"/>
          </p:cNvPicPr>
          <p:nvPr/>
        </p:nvPicPr>
        <p:blipFill>
          <a:blip r:embed="rId3">
            <a:extLst>
              <a:ext uri="{28A0092B-C50C-407E-A947-70E740481C1C}">
                <a14:useLocalDpi xmlns:a14="http://schemas.microsoft.com/office/drawing/2010/main" val="0"/>
              </a:ext>
            </a:extLst>
          </a:blip>
          <a:srcRect t="23012" b="34563"/>
          <a:stretch>
            <a:fillRect/>
          </a:stretch>
        </p:blipFill>
        <p:spPr>
          <a:xfrm>
            <a:off x="611560" y="1272935"/>
            <a:ext cx="5218576" cy="2952001"/>
          </a:xfrm>
          <a:prstGeom prst="rect">
            <a:avLst/>
          </a:prstGeom>
        </p:spPr>
      </p:pic>
      <p:sp>
        <p:nvSpPr>
          <p:cNvPr id="3" name="Rectangle 1">
            <a:extLst>
              <a:ext uri="{FF2B5EF4-FFF2-40B4-BE49-F238E27FC236}">
                <a16:creationId xmlns:a16="http://schemas.microsoft.com/office/drawing/2014/main" id="{1950F788-8BF5-6A35-9897-5409509F3AB4}"/>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5" name="Bulle narrative : ronde 4">
            <a:extLst>
              <a:ext uri="{FF2B5EF4-FFF2-40B4-BE49-F238E27FC236}">
                <a16:creationId xmlns:a16="http://schemas.microsoft.com/office/drawing/2014/main" id="{6528D5D9-82A2-3103-DBCF-641A56DC146B}"/>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
        <p:nvSpPr>
          <p:cNvPr id="7" name="Fußzeilenplatzhalter 3">
            <a:extLst>
              <a:ext uri="{FF2B5EF4-FFF2-40B4-BE49-F238E27FC236}">
                <a16:creationId xmlns:a16="http://schemas.microsoft.com/office/drawing/2014/main" id="{44905D0B-A990-EEF0-9611-30BD4DCCCA93}"/>
              </a:ext>
            </a:extLst>
          </p:cNvPr>
          <p:cNvSpPr>
            <a:spLocks noGrp="1"/>
          </p:cNvSpPr>
          <p:nvPr>
            <p:ph type="ftr" sz="quarter" idx="13"/>
          </p:nvPr>
        </p:nvSpPr>
        <p:spPr>
          <a:xfrm>
            <a:off x="1513664" y="4554000"/>
            <a:ext cx="5218576" cy="252000"/>
          </a:xfrm>
        </p:spPr>
        <p:txBody>
          <a:bodyPr/>
          <a:lstStyle/>
          <a:p>
            <a:r>
              <a:rPr lang="fr-FR"/>
              <a:t>Quizz / adaptations et habitat / 2026</a:t>
            </a:r>
          </a:p>
        </p:txBody>
      </p:sp>
    </p:spTree>
    <p:extLst>
      <p:ext uri="{BB962C8B-B14F-4D97-AF65-F5344CB8AC3E}">
        <p14:creationId xmlns:p14="http://schemas.microsoft.com/office/powerpoint/2010/main" val="2936192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94DB35-8DE1-BBD1-E11C-74B23FBDE34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77561CE-2613-392C-7AA4-482DE58961BD}"/>
              </a:ext>
            </a:extLst>
          </p:cNvPr>
          <p:cNvSpPr>
            <a:spLocks noGrp="1"/>
          </p:cNvSpPr>
          <p:nvPr>
            <p:ph type="ctrTitle"/>
          </p:nvPr>
        </p:nvSpPr>
        <p:spPr/>
        <p:txBody>
          <a:bodyPr/>
          <a:lstStyle/>
          <a:p>
            <a:r>
              <a:rPr lang="fr-CH" dirty="0"/>
              <a:t>8. Cuisine et pièces de vie</a:t>
            </a:r>
            <a:endParaRPr lang="fr-FR" dirty="0"/>
          </a:p>
        </p:txBody>
      </p:sp>
      <p:sp>
        <p:nvSpPr>
          <p:cNvPr id="4" name="Fußzeilenplatzhalter 3">
            <a:extLst>
              <a:ext uri="{FF2B5EF4-FFF2-40B4-BE49-F238E27FC236}">
                <a16:creationId xmlns:a16="http://schemas.microsoft.com/office/drawing/2014/main" id="{A3E7F021-E952-B9B6-5F8E-A5716949F65D}"/>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BC4ED623-0C15-1D4C-4B1C-5EAAF1510C2D}"/>
              </a:ext>
            </a:extLst>
          </p:cNvPr>
          <p:cNvSpPr>
            <a:spLocks noGrp="1"/>
          </p:cNvSpPr>
          <p:nvPr>
            <p:ph type="sldNum" sz="quarter" idx="15"/>
          </p:nvPr>
        </p:nvSpPr>
        <p:spPr/>
        <p:txBody>
          <a:bodyPr/>
          <a:lstStyle/>
          <a:p>
            <a:r>
              <a:rPr lang="de-CH"/>
              <a:t>Page </a:t>
            </a:r>
            <a:fld id="{453031DB-0871-4B44-8BA0-CCE754DA64BA}" type="slidenum">
              <a:rPr lang="de-CH" smtClean="0"/>
              <a:pPr/>
              <a:t>18</a:t>
            </a:fld>
            <a:endParaRPr lang="de-CH"/>
          </a:p>
        </p:txBody>
      </p:sp>
      <p:pic>
        <p:nvPicPr>
          <p:cNvPr id="11" name="Image 10" descr="Une image contenant intérieur, électroménager, appareil de cuisine, armoire&#10;&#10;Le contenu généré par l’IA peut être incorrect.">
            <a:extLst>
              <a:ext uri="{FF2B5EF4-FFF2-40B4-BE49-F238E27FC236}">
                <a16:creationId xmlns:a16="http://schemas.microsoft.com/office/drawing/2014/main" id="{17272893-53D7-B9FB-948E-180C1F324B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397" y="1272937"/>
            <a:ext cx="2097885" cy="2944923"/>
          </a:xfrm>
          <a:prstGeom prst="rect">
            <a:avLst/>
          </a:prstGeom>
        </p:spPr>
      </p:pic>
      <p:pic>
        <p:nvPicPr>
          <p:cNvPr id="15" name="Image 14" descr="Une image contenant intérieur, robinet, Appareil sanitaire, mur&#10;&#10;Le contenu généré par l’IA peut être incorrect.">
            <a:extLst>
              <a:ext uri="{FF2B5EF4-FFF2-40B4-BE49-F238E27FC236}">
                <a16:creationId xmlns:a16="http://schemas.microsoft.com/office/drawing/2014/main" id="{D947B16F-02F3-856F-8275-56020407599F}"/>
              </a:ext>
            </a:extLst>
          </p:cNvPr>
          <p:cNvPicPr>
            <a:picLocks noChangeAspect="1"/>
          </p:cNvPicPr>
          <p:nvPr/>
        </p:nvPicPr>
        <p:blipFill>
          <a:blip r:embed="rId4">
            <a:extLst>
              <a:ext uri="{28A0092B-C50C-407E-A947-70E740481C1C}">
                <a14:useLocalDpi xmlns:a14="http://schemas.microsoft.com/office/drawing/2010/main" val="0"/>
              </a:ext>
            </a:extLst>
          </a:blip>
          <a:srcRect t="1731" b="7597"/>
          <a:stretch>
            <a:fillRect/>
          </a:stretch>
        </p:blipFill>
        <p:spPr>
          <a:xfrm>
            <a:off x="2967863" y="1272936"/>
            <a:ext cx="1311081" cy="1154797"/>
          </a:xfrm>
          <a:prstGeom prst="rect">
            <a:avLst/>
          </a:prstGeom>
        </p:spPr>
      </p:pic>
      <p:pic>
        <p:nvPicPr>
          <p:cNvPr id="19" name="Image 18" descr="Une image contenant intérieur, armoire, Cabinet, Électroménager&#10;&#10;Le contenu généré par l’IA peut être incorrect.">
            <a:extLst>
              <a:ext uri="{FF2B5EF4-FFF2-40B4-BE49-F238E27FC236}">
                <a16:creationId xmlns:a16="http://schemas.microsoft.com/office/drawing/2014/main" id="{8F24AF41-2D89-BC8F-85F7-EEC5735E1B9D}"/>
              </a:ext>
            </a:extLst>
          </p:cNvPr>
          <p:cNvPicPr>
            <a:picLocks noChangeAspect="1"/>
          </p:cNvPicPr>
          <p:nvPr/>
        </p:nvPicPr>
        <p:blipFill>
          <a:blip r:embed="rId5">
            <a:extLst>
              <a:ext uri="{28A0092B-C50C-407E-A947-70E740481C1C}">
                <a14:useLocalDpi xmlns:a14="http://schemas.microsoft.com/office/drawing/2010/main" val="0"/>
              </a:ext>
            </a:extLst>
          </a:blip>
          <a:srcRect l="2764"/>
          <a:stretch>
            <a:fillRect/>
          </a:stretch>
        </p:blipFill>
        <p:spPr>
          <a:xfrm rot="5400000">
            <a:off x="2803460" y="2759964"/>
            <a:ext cx="1646111" cy="1269684"/>
          </a:xfrm>
          <a:prstGeom prst="rect">
            <a:avLst/>
          </a:prstGeom>
        </p:spPr>
      </p:pic>
      <p:grpSp>
        <p:nvGrpSpPr>
          <p:cNvPr id="18" name="Groupe 17">
            <a:extLst>
              <a:ext uri="{FF2B5EF4-FFF2-40B4-BE49-F238E27FC236}">
                <a16:creationId xmlns:a16="http://schemas.microsoft.com/office/drawing/2014/main" id="{F8519B94-0D88-7719-05DA-ED933020B8FA}"/>
              </a:ext>
            </a:extLst>
          </p:cNvPr>
          <p:cNvGrpSpPr/>
          <p:nvPr/>
        </p:nvGrpSpPr>
        <p:grpSpPr>
          <a:xfrm>
            <a:off x="6092709" y="3015263"/>
            <a:ext cx="2449894" cy="1618781"/>
            <a:chOff x="6092709" y="2832024"/>
            <a:chExt cx="2449894" cy="1618781"/>
          </a:xfrm>
        </p:grpSpPr>
        <p:pic>
          <p:nvPicPr>
            <p:cNvPr id="12" name="Image 11" descr="Une image contenant intérieur, mur, Comptoir, Cabinet&#10;&#10;Le contenu généré par l’IA peut être incorrect.">
              <a:extLst>
                <a:ext uri="{FF2B5EF4-FFF2-40B4-BE49-F238E27FC236}">
                  <a16:creationId xmlns:a16="http://schemas.microsoft.com/office/drawing/2014/main" id="{8BA28BC5-E810-EBC1-E82E-06B0146457BB}"/>
                </a:ext>
              </a:extLst>
            </p:cNvPr>
            <p:cNvPicPr>
              <a:picLocks noChangeAspect="1"/>
            </p:cNvPicPr>
            <p:nvPr/>
          </p:nvPicPr>
          <p:blipFill>
            <a:blip r:embed="rId6" cstate="print">
              <a:extLst>
                <a:ext uri="{28A0092B-C50C-407E-A947-70E740481C1C}">
                  <a14:useLocalDpi xmlns:a14="http://schemas.microsoft.com/office/drawing/2010/main" val="0"/>
                </a:ext>
              </a:extLst>
            </a:blip>
            <a:srcRect t="23012" b="34563"/>
            <a:stretch>
              <a:fillRect/>
            </a:stretch>
          </p:blipFill>
          <p:spPr>
            <a:xfrm>
              <a:off x="6092709" y="2832024"/>
              <a:ext cx="2449894" cy="1385836"/>
            </a:xfrm>
            <a:prstGeom prst="rect">
              <a:avLst/>
            </a:prstGeom>
          </p:spPr>
        </p:pic>
        <p:sp>
          <p:nvSpPr>
            <p:cNvPr id="31" name="Ellipse 30">
              <a:extLst>
                <a:ext uri="{FF2B5EF4-FFF2-40B4-BE49-F238E27FC236}">
                  <a16:creationId xmlns:a16="http://schemas.microsoft.com/office/drawing/2014/main" id="{D47B1220-E310-DCB9-99A7-6660F6917991}"/>
                </a:ext>
              </a:extLst>
            </p:cNvPr>
            <p:cNvSpPr/>
            <p:nvPr/>
          </p:nvSpPr>
          <p:spPr>
            <a:xfrm>
              <a:off x="7474942" y="3495861"/>
              <a:ext cx="181999" cy="181999"/>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3" name="Ellipse 32">
              <a:extLst>
                <a:ext uri="{FF2B5EF4-FFF2-40B4-BE49-F238E27FC236}">
                  <a16:creationId xmlns:a16="http://schemas.microsoft.com/office/drawing/2014/main" id="{1A9C4849-71BF-37BF-F1F1-C364387F1A0E}"/>
                </a:ext>
              </a:extLst>
            </p:cNvPr>
            <p:cNvSpPr/>
            <p:nvPr/>
          </p:nvSpPr>
          <p:spPr>
            <a:xfrm>
              <a:off x="6288256" y="3824490"/>
              <a:ext cx="181999" cy="181999"/>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21" name="Connecteur droit 20">
              <a:extLst>
                <a:ext uri="{FF2B5EF4-FFF2-40B4-BE49-F238E27FC236}">
                  <a16:creationId xmlns:a16="http://schemas.microsoft.com/office/drawing/2014/main" id="{EE151203-0026-6C44-CBCF-1D36AC9F954A}"/>
                </a:ext>
              </a:extLst>
            </p:cNvPr>
            <p:cNvCxnSpPr/>
            <p:nvPr/>
          </p:nvCxnSpPr>
          <p:spPr>
            <a:xfrm>
              <a:off x="6288256" y="3436460"/>
              <a:ext cx="136109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6389630D-7ADC-34DB-68E9-DAFE00C7B4D7}"/>
                </a:ext>
              </a:extLst>
            </p:cNvPr>
            <p:cNvSpPr/>
            <p:nvPr/>
          </p:nvSpPr>
          <p:spPr>
            <a:xfrm>
              <a:off x="7812360" y="3935407"/>
              <a:ext cx="181999" cy="181999"/>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13" name="Connecteur droit 12">
              <a:extLst>
                <a:ext uri="{FF2B5EF4-FFF2-40B4-BE49-F238E27FC236}">
                  <a16:creationId xmlns:a16="http://schemas.microsoft.com/office/drawing/2014/main" id="{20AEF23F-342C-7A09-AD54-5A40B8E1B8F2}"/>
                </a:ext>
              </a:extLst>
            </p:cNvPr>
            <p:cNvCxnSpPr/>
            <p:nvPr/>
          </p:nvCxnSpPr>
          <p:spPr>
            <a:xfrm flipH="1">
              <a:off x="6948264" y="4083918"/>
              <a:ext cx="288032" cy="7200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DE8C490D-D84A-8317-122D-E23A4DC8BD55}"/>
                </a:ext>
              </a:extLst>
            </p:cNvPr>
            <p:cNvCxnSpPr/>
            <p:nvPr/>
          </p:nvCxnSpPr>
          <p:spPr>
            <a:xfrm flipH="1">
              <a:off x="6948264" y="4241917"/>
              <a:ext cx="288032" cy="7200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0342C912-26FE-1157-48A6-6DA130607D28}"/>
                </a:ext>
              </a:extLst>
            </p:cNvPr>
            <p:cNvCxnSpPr/>
            <p:nvPr/>
          </p:nvCxnSpPr>
          <p:spPr>
            <a:xfrm flipH="1">
              <a:off x="6968803" y="4378797"/>
              <a:ext cx="288032" cy="7200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17" name="Textplatzhalter 7">
            <a:extLst>
              <a:ext uri="{FF2B5EF4-FFF2-40B4-BE49-F238E27FC236}">
                <a16:creationId xmlns:a16="http://schemas.microsoft.com/office/drawing/2014/main" id="{DB3340DA-90DD-25E8-324B-EC03D30F7DEE}"/>
              </a:ext>
            </a:extLst>
          </p:cNvPr>
          <p:cNvSpPr txBox="1">
            <a:spLocks/>
          </p:cNvSpPr>
          <p:nvPr/>
        </p:nvSpPr>
        <p:spPr>
          <a:xfrm>
            <a:off x="5220073" y="1253196"/>
            <a:ext cx="3600400" cy="1385836"/>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Solliciter </a:t>
            </a:r>
            <a:r>
              <a:rPr lang="fr-FR" sz="1200" dirty="0" err="1">
                <a:solidFill>
                  <a:schemeClr val="tx2"/>
                </a:solidFill>
              </a:rPr>
              <a:t>un.e</a:t>
            </a:r>
            <a:r>
              <a:rPr lang="fr-FR" sz="1200" dirty="0">
                <a:solidFill>
                  <a:schemeClr val="tx2"/>
                </a:solidFill>
              </a:rPr>
              <a:t> ergothérapeute (rangement)</a:t>
            </a:r>
          </a:p>
          <a:p>
            <a:pPr marL="285750" indent="-285750">
              <a:buFontTx/>
              <a:buChar char="-"/>
            </a:pPr>
            <a:r>
              <a:rPr lang="fr-FR" sz="1200" dirty="0">
                <a:solidFill>
                  <a:schemeClr val="tx2"/>
                </a:solidFill>
              </a:rPr>
              <a:t>Eclairage du plan de travail </a:t>
            </a:r>
          </a:p>
          <a:p>
            <a:pPr marL="285750" indent="-285750">
              <a:buFontTx/>
              <a:buChar char="-"/>
            </a:pPr>
            <a:r>
              <a:rPr lang="fr-FR" sz="1200" dirty="0">
                <a:solidFill>
                  <a:schemeClr val="tx2"/>
                </a:solidFill>
              </a:rPr>
              <a:t>Installer des tiroirs au lieu de placards</a:t>
            </a:r>
          </a:p>
          <a:p>
            <a:pPr marL="285750" indent="-285750">
              <a:buFontTx/>
              <a:buChar char="-"/>
            </a:pPr>
            <a:r>
              <a:rPr lang="fr-FR" sz="1200" dirty="0">
                <a:solidFill>
                  <a:schemeClr val="tx2"/>
                </a:solidFill>
              </a:rPr>
              <a:t>Choix électroménager </a:t>
            </a:r>
          </a:p>
          <a:p>
            <a:pPr marL="742950" lvl="1" indent="-285750">
              <a:buFontTx/>
              <a:buChar char="-"/>
            </a:pPr>
            <a:r>
              <a:rPr lang="fr-FR" sz="1200" dirty="0">
                <a:solidFill>
                  <a:schemeClr val="tx2"/>
                </a:solidFill>
              </a:rPr>
              <a:t>Hauteur, boutons, induction </a:t>
            </a:r>
          </a:p>
        </p:txBody>
      </p:sp>
    </p:spTree>
    <p:extLst>
      <p:ext uri="{BB962C8B-B14F-4D97-AF65-F5344CB8AC3E}">
        <p14:creationId xmlns:p14="http://schemas.microsoft.com/office/powerpoint/2010/main" val="1949295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fr-CH" dirty="0"/>
              <a:t>9. Changement climatique</a:t>
            </a:r>
            <a:endParaRPr lang="fr-FR" dirty="0"/>
          </a:p>
        </p:txBody>
      </p:sp>
      <p:sp>
        <p:nvSpPr>
          <p:cNvPr id="4" name="Fußzeilenplatzhalter 3"/>
          <p:cNvSpPr>
            <a:spLocks noGrp="1"/>
          </p:cNvSpPr>
          <p:nvPr>
            <p:ph type="ftr" sz="quarter" idx="13"/>
          </p:nvPr>
        </p:nvSpPr>
        <p:spPr/>
        <p:txBody>
          <a:bodyPr/>
          <a:lstStyle/>
          <a:p>
            <a:r>
              <a:rPr lang="fr-FR"/>
              <a:t>Quizz / adaptations et habitat / 2026</a:t>
            </a:r>
          </a:p>
        </p:txBody>
      </p:sp>
      <p:sp>
        <p:nvSpPr>
          <p:cNvPr id="6" name="Foliennummernplatzhalter 5"/>
          <p:cNvSpPr>
            <a:spLocks noGrp="1"/>
          </p:cNvSpPr>
          <p:nvPr>
            <p:ph type="sldNum" sz="quarter" idx="15"/>
          </p:nvPr>
        </p:nvSpPr>
        <p:spPr/>
        <p:txBody>
          <a:bodyPr/>
          <a:lstStyle/>
          <a:p>
            <a:r>
              <a:rPr lang="de-CH"/>
              <a:t>Page </a:t>
            </a:r>
            <a:fld id="{453031DB-0871-4B44-8BA0-CCE754DA64BA}" type="slidenum">
              <a:rPr lang="de-CH" smtClean="0"/>
              <a:pPr/>
              <a:t>19</a:t>
            </a:fld>
            <a:endParaRPr lang="de-CH"/>
          </a:p>
        </p:txBody>
      </p:sp>
      <p:pic>
        <p:nvPicPr>
          <p:cNvPr id="11" name="Image 10" descr="Une image contenant plein air, ciel, nuage, noir et blanc&#10;&#10;Le contenu généré par l’IA peut être incorrect.">
            <a:extLst>
              <a:ext uri="{FF2B5EF4-FFF2-40B4-BE49-F238E27FC236}">
                <a16:creationId xmlns:a16="http://schemas.microsoft.com/office/drawing/2014/main" id="{66BE7D75-2491-F746-93FC-A7775D87C1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488" y="1266825"/>
            <a:ext cx="5220000" cy="2899782"/>
          </a:xfrm>
          <a:prstGeom prst="rect">
            <a:avLst/>
          </a:prstGeom>
        </p:spPr>
      </p:pic>
      <p:sp>
        <p:nvSpPr>
          <p:cNvPr id="3" name="Rectangle 1">
            <a:extLst>
              <a:ext uri="{FF2B5EF4-FFF2-40B4-BE49-F238E27FC236}">
                <a16:creationId xmlns:a16="http://schemas.microsoft.com/office/drawing/2014/main" id="{DF7D412F-E310-AF09-53D6-65A294806785}"/>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5" name="Bulle narrative : ronde 4">
            <a:extLst>
              <a:ext uri="{FF2B5EF4-FFF2-40B4-BE49-F238E27FC236}">
                <a16:creationId xmlns:a16="http://schemas.microsoft.com/office/drawing/2014/main" id="{8B58CD1A-FAF6-F2FB-4758-BB21E3B2FDF6}"/>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
        <p:nvSpPr>
          <p:cNvPr id="7" name="Ellipse 6">
            <a:extLst>
              <a:ext uri="{FF2B5EF4-FFF2-40B4-BE49-F238E27FC236}">
                <a16:creationId xmlns:a16="http://schemas.microsoft.com/office/drawing/2014/main" id="{B64F9AAE-632C-4E44-B165-E602716082DB}"/>
              </a:ext>
            </a:extLst>
          </p:cNvPr>
          <p:cNvSpPr/>
          <p:nvPr/>
        </p:nvSpPr>
        <p:spPr>
          <a:xfrm>
            <a:off x="5362414" y="666427"/>
            <a:ext cx="867905" cy="867905"/>
          </a:xfrm>
          <a:prstGeom prst="ellipse">
            <a:avLst/>
          </a:prstGeom>
          <a:solidFill>
            <a:schemeClr val="accent3"/>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a:extLst>
              <a:ext uri="{FF2B5EF4-FFF2-40B4-BE49-F238E27FC236}">
                <a16:creationId xmlns:a16="http://schemas.microsoft.com/office/drawing/2014/main" id="{A8FBD71B-AC93-3B4A-8E27-D1136E7B8FF7}"/>
              </a:ext>
            </a:extLst>
          </p:cNvPr>
          <p:cNvCxnSpPr/>
          <p:nvPr/>
        </p:nvCxnSpPr>
        <p:spPr>
          <a:xfrm flipH="1">
            <a:off x="4711485" y="1100380"/>
            <a:ext cx="542440" cy="325464"/>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33F9DF4B-FD66-6247-B493-C18465E045C1}"/>
              </a:ext>
            </a:extLst>
          </p:cNvPr>
          <p:cNvCxnSpPr/>
          <p:nvPr/>
        </p:nvCxnSpPr>
        <p:spPr>
          <a:xfrm flipH="1">
            <a:off x="4878733" y="1470461"/>
            <a:ext cx="542440" cy="325464"/>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8CBFFCA4-8470-AF44-8424-0EFF75586FCE}"/>
              </a:ext>
            </a:extLst>
          </p:cNvPr>
          <p:cNvCxnSpPr/>
          <p:nvPr/>
        </p:nvCxnSpPr>
        <p:spPr>
          <a:xfrm flipH="1">
            <a:off x="5203486" y="1683693"/>
            <a:ext cx="542440" cy="325464"/>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882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4ECC9-74B2-672B-976D-D51CF3308B5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887883D-7DBD-2719-8AAD-7E0B542C5841}"/>
              </a:ext>
            </a:extLst>
          </p:cNvPr>
          <p:cNvSpPr>
            <a:spLocks noGrp="1"/>
          </p:cNvSpPr>
          <p:nvPr>
            <p:ph type="ctrTitle"/>
          </p:nvPr>
        </p:nvSpPr>
        <p:spPr/>
        <p:txBody>
          <a:bodyPr/>
          <a:lstStyle/>
          <a:p>
            <a:r>
              <a:rPr lang="fr-FR"/>
              <a:t>QUIZZ – Adaptation </a:t>
            </a:r>
            <a:r>
              <a:rPr lang="fr-FR" dirty="0"/>
              <a:t>du logement</a:t>
            </a:r>
            <a:endParaRPr lang="fr-FR"/>
          </a:p>
        </p:txBody>
      </p:sp>
      <p:sp>
        <p:nvSpPr>
          <p:cNvPr id="5" name="Fußzeilenplatzhalter 4">
            <a:extLst>
              <a:ext uri="{FF2B5EF4-FFF2-40B4-BE49-F238E27FC236}">
                <a16:creationId xmlns:a16="http://schemas.microsoft.com/office/drawing/2014/main" id="{046124C0-FD87-B87C-614F-FE8FB192BF39}"/>
              </a:ext>
            </a:extLst>
          </p:cNvPr>
          <p:cNvSpPr>
            <a:spLocks noGrp="1"/>
          </p:cNvSpPr>
          <p:nvPr>
            <p:ph type="ftr" sz="quarter" idx="13"/>
          </p:nvPr>
        </p:nvSpPr>
        <p:spPr/>
        <p:txBody>
          <a:bodyPr/>
          <a:lstStyle/>
          <a:p>
            <a:r>
              <a:rPr lang="fr-FR"/>
              <a:t>Quizz / adaptations et habitat / 2026</a:t>
            </a:r>
          </a:p>
        </p:txBody>
      </p:sp>
      <p:sp>
        <p:nvSpPr>
          <p:cNvPr id="7" name="Foliennummernplatzhalter 6">
            <a:extLst>
              <a:ext uri="{FF2B5EF4-FFF2-40B4-BE49-F238E27FC236}">
                <a16:creationId xmlns:a16="http://schemas.microsoft.com/office/drawing/2014/main" id="{AAAF2703-2D23-3B5C-17F2-D9D109532804}"/>
              </a:ext>
            </a:extLst>
          </p:cNvPr>
          <p:cNvSpPr>
            <a:spLocks noGrp="1"/>
          </p:cNvSpPr>
          <p:nvPr>
            <p:ph type="sldNum" sz="quarter" idx="15"/>
          </p:nvPr>
        </p:nvSpPr>
        <p:spPr/>
        <p:txBody>
          <a:bodyPr/>
          <a:lstStyle/>
          <a:p>
            <a:r>
              <a:rPr lang="de-CH"/>
              <a:t>Page </a:t>
            </a:r>
            <a:fld id="{453031DB-0871-4B44-8BA0-CCE754DA64BA}" type="slidenum">
              <a:rPr lang="de-CH" smtClean="0"/>
              <a:pPr/>
              <a:t>2</a:t>
            </a:fld>
            <a:endParaRPr lang="de-CH"/>
          </a:p>
        </p:txBody>
      </p:sp>
      <p:sp>
        <p:nvSpPr>
          <p:cNvPr id="9" name="Textplatzhalter 3">
            <a:extLst>
              <a:ext uri="{FF2B5EF4-FFF2-40B4-BE49-F238E27FC236}">
                <a16:creationId xmlns:a16="http://schemas.microsoft.com/office/drawing/2014/main" id="{4E9EDBC5-7E77-6C9A-D953-D73ACCCBE0EB}"/>
              </a:ext>
            </a:extLst>
          </p:cNvPr>
          <p:cNvSpPr txBox="1">
            <a:spLocks/>
          </p:cNvSpPr>
          <p:nvPr/>
        </p:nvSpPr>
        <p:spPr>
          <a:xfrm>
            <a:off x="598488" y="1286356"/>
            <a:ext cx="4808505" cy="3643990"/>
          </a:xfrm>
          <a:prstGeom prst="rect">
            <a:avLst/>
          </a:prstGeom>
        </p:spPr>
        <p:txBody>
          <a:bodyPr vert="horz" lIns="0" tIns="0" rIns="0" bIns="0" rtlCol="0">
            <a:noAutofit/>
          </a:bodyPr>
          <a:lstStyle>
            <a:lvl1pPr marL="269875" indent="-26987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7550" indent="-26035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65225" indent="-25082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12900" indent="-2413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60575" indent="-23177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altLang="fr-FR" sz="1400" b="1" dirty="0">
                <a:latin typeface="+mj-lt"/>
              </a:rPr>
              <a:t>Les 10 thèmes d’adaptation les plus fréquents :</a:t>
            </a:r>
          </a:p>
          <a:p>
            <a:pPr marL="0" indent="0">
              <a:buNone/>
            </a:pPr>
            <a:r>
              <a:rPr lang="fr-FR" altLang="fr-FR" sz="1400" dirty="0">
                <a:latin typeface="+mj-lt"/>
              </a:rPr>
              <a:t> </a:t>
            </a:r>
          </a:p>
          <a:p>
            <a:pPr marL="447675" lvl="1" indent="0">
              <a:buNone/>
            </a:pPr>
            <a:r>
              <a:rPr lang="fr-FR" sz="1400" dirty="0">
                <a:latin typeface="+mj-lt"/>
              </a:rPr>
              <a:t>1. </a:t>
            </a:r>
            <a:r>
              <a:rPr lang="fr-CH" sz="1400" dirty="0"/>
              <a:t>Entrées / Sorties </a:t>
            </a:r>
          </a:p>
          <a:p>
            <a:pPr marL="447675" lvl="1" indent="0">
              <a:buNone/>
            </a:pPr>
            <a:r>
              <a:rPr lang="fr-CH" sz="1400" dirty="0"/>
              <a:t>2. Entrée d’immeuble</a:t>
            </a:r>
          </a:p>
          <a:p>
            <a:pPr marL="447675" lvl="1" indent="0">
              <a:buNone/>
            </a:pPr>
            <a:r>
              <a:rPr lang="fr-CH" sz="1400" dirty="0"/>
              <a:t>3. Sécurité déplacements</a:t>
            </a:r>
          </a:p>
          <a:p>
            <a:pPr marL="447675" lvl="1" indent="0">
              <a:buNone/>
            </a:pPr>
            <a:r>
              <a:rPr lang="fr-CH" sz="1400" dirty="0"/>
              <a:t>4. Accès au logement</a:t>
            </a:r>
          </a:p>
          <a:p>
            <a:pPr marL="447675" lvl="1" indent="0">
              <a:buNone/>
            </a:pPr>
            <a:r>
              <a:rPr lang="fr-CH" sz="1400" dirty="0"/>
              <a:t>5. Sécurité et déplacements : seuils</a:t>
            </a:r>
          </a:p>
          <a:p>
            <a:pPr marL="447675" lvl="1" indent="0">
              <a:buNone/>
            </a:pPr>
            <a:r>
              <a:rPr lang="fr-CH" sz="1400" dirty="0"/>
              <a:t>6. Eclairage </a:t>
            </a:r>
          </a:p>
          <a:p>
            <a:pPr marL="447675" lvl="1" indent="0">
              <a:buNone/>
            </a:pPr>
            <a:r>
              <a:rPr lang="fr-CH" sz="1400" dirty="0"/>
              <a:t>7. Salle d’eau </a:t>
            </a:r>
          </a:p>
          <a:p>
            <a:pPr marL="447675" lvl="1" indent="0">
              <a:buNone/>
            </a:pPr>
            <a:r>
              <a:rPr lang="fr-CH" sz="1400" dirty="0"/>
              <a:t>8. Cuisine et pièces de vie </a:t>
            </a:r>
          </a:p>
          <a:p>
            <a:pPr marL="447675" lvl="1" indent="0">
              <a:buNone/>
            </a:pPr>
            <a:r>
              <a:rPr lang="fr-CH" sz="1400" dirty="0"/>
              <a:t>9. Changement climatique</a:t>
            </a:r>
          </a:p>
          <a:p>
            <a:pPr marL="447675" lvl="1" indent="0">
              <a:buNone/>
            </a:pPr>
            <a:r>
              <a:rPr lang="fr-CH" sz="1400" dirty="0"/>
              <a:t>10. Acoustique</a:t>
            </a:r>
          </a:p>
        </p:txBody>
      </p:sp>
      <p:sp>
        <p:nvSpPr>
          <p:cNvPr id="3" name="Textplatzhalter 3">
            <a:extLst>
              <a:ext uri="{FF2B5EF4-FFF2-40B4-BE49-F238E27FC236}">
                <a16:creationId xmlns:a16="http://schemas.microsoft.com/office/drawing/2014/main" id="{9450B31D-D1E3-62C2-632F-C2D7B7D427B7}"/>
              </a:ext>
            </a:extLst>
          </p:cNvPr>
          <p:cNvSpPr txBox="1">
            <a:spLocks/>
          </p:cNvSpPr>
          <p:nvPr/>
        </p:nvSpPr>
        <p:spPr>
          <a:xfrm>
            <a:off x="594000" y="1276350"/>
            <a:ext cx="4808505" cy="2308324"/>
          </a:xfrm>
          <a:prstGeom prst="rect">
            <a:avLst/>
          </a:prstGeom>
        </p:spPr>
        <p:txBody>
          <a:bodyPr vert="horz" lIns="0" tIns="0" rIns="0" bIns="0" rtlCol="0">
            <a:noAutofit/>
          </a:bodyPr>
          <a:lstStyle>
            <a:lvl1pPr marL="269875" indent="-26987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17550" indent="-26035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65225" indent="-25082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12900" indent="-241300"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60575" indent="-231775" algn="l" defTabSz="914400" rtl="0" eaLnBrk="1" latinLnBrk="0" hangingPunct="1">
              <a:spcBef>
                <a:spcPct val="20000"/>
              </a:spcBef>
              <a:buClr>
                <a:srgbClr val="00726F"/>
              </a:buClr>
              <a:buFont typeface="Symbol" panose="05050102010706020507" pitchFamily="18" charset="2"/>
              <a:buChar char="-"/>
              <a:defRPr sz="20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Symbol" panose="05050102010706020507" pitchFamily="18" charset="2"/>
              <a:buNone/>
            </a:pPr>
            <a:endParaRPr lang="fr-CH" sz="1400" dirty="0"/>
          </a:p>
        </p:txBody>
      </p:sp>
      <p:sp>
        <p:nvSpPr>
          <p:cNvPr id="4" name="Rectangle 1">
            <a:extLst>
              <a:ext uri="{FF2B5EF4-FFF2-40B4-BE49-F238E27FC236}">
                <a16:creationId xmlns:a16="http://schemas.microsoft.com/office/drawing/2014/main" id="{D8E7AFFC-CDB5-1DB1-55F5-2AA21157C832}"/>
              </a:ext>
            </a:extLst>
          </p:cNvPr>
          <p:cNvSpPr>
            <a:spLocks noChangeArrowheads="1"/>
          </p:cNvSpPr>
          <p:nvPr/>
        </p:nvSpPr>
        <p:spPr bwMode="auto">
          <a:xfrm>
            <a:off x="5341395" y="4039614"/>
            <a:ext cx="3216818" cy="707886"/>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000" b="0" i="0" u="none" strike="noStrike" cap="none" normalizeH="0" baseline="0" dirty="0">
                <a:ln>
                  <a:noFill/>
                </a:ln>
                <a:solidFill>
                  <a:schemeClr val="tx1"/>
                </a:solidFill>
                <a:effectLst/>
                <a:latin typeface="Arial" panose="020B0604020202020204" pitchFamily="34" charset="0"/>
              </a:rPr>
              <a:t>Photos et recommandations issues du projet « </a:t>
            </a:r>
            <a:r>
              <a:rPr kumimoji="0" lang="fr-FR" altLang="fr-FR" sz="1000" b="0" i="1" u="none" strike="noStrike" cap="none" normalizeH="0" baseline="0" dirty="0">
                <a:ln>
                  <a:noFill/>
                </a:ln>
                <a:solidFill>
                  <a:schemeClr val="tx1"/>
                </a:solidFill>
                <a:effectLst/>
                <a:latin typeface="Arial" panose="020B0604020202020204" pitchFamily="34" charset="0"/>
              </a:rPr>
              <a:t>Adaptation du logement 2024-2025 </a:t>
            </a:r>
            <a:r>
              <a:rPr kumimoji="0" lang="fr-FR" altLang="fr-FR" sz="1000" b="0" i="0" u="none" strike="noStrike" cap="none" normalizeH="0" baseline="0" dirty="0">
                <a:ln>
                  <a:noFill/>
                </a:ln>
                <a:solidFill>
                  <a:schemeClr val="tx1"/>
                </a:solidFill>
                <a:effectLst/>
                <a:latin typeface="Arial" panose="020B0604020202020204" pitchFamily="34" charset="0"/>
              </a:rPr>
              <a:t>» soutenu par le Fonds de projets de Pro Senectute Suisse (Références à disposition)</a:t>
            </a:r>
          </a:p>
        </p:txBody>
      </p:sp>
      <p:sp>
        <p:nvSpPr>
          <p:cNvPr id="6" name="Bulle narrative : ronde 5">
            <a:extLst>
              <a:ext uri="{FF2B5EF4-FFF2-40B4-BE49-F238E27FC236}">
                <a16:creationId xmlns:a16="http://schemas.microsoft.com/office/drawing/2014/main" id="{10F732BB-0B6D-95C4-104D-BBC076F22F63}"/>
              </a:ext>
            </a:extLst>
          </p:cNvPr>
          <p:cNvSpPr/>
          <p:nvPr/>
        </p:nvSpPr>
        <p:spPr>
          <a:xfrm>
            <a:off x="5842697" y="1579771"/>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7501613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E72C70-B481-63E6-BDC7-E5F255C6497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CBCBA61-B92E-0FF7-BFCD-7BE859C52147}"/>
              </a:ext>
            </a:extLst>
          </p:cNvPr>
          <p:cNvSpPr>
            <a:spLocks noGrp="1"/>
          </p:cNvSpPr>
          <p:nvPr>
            <p:ph type="ctrTitle"/>
          </p:nvPr>
        </p:nvSpPr>
        <p:spPr/>
        <p:txBody>
          <a:bodyPr/>
          <a:lstStyle/>
          <a:p>
            <a:r>
              <a:rPr lang="fr-CH" dirty="0"/>
              <a:t>9. Changement climatique</a:t>
            </a:r>
            <a:endParaRPr lang="fr-FR" dirty="0"/>
          </a:p>
        </p:txBody>
      </p:sp>
      <p:sp>
        <p:nvSpPr>
          <p:cNvPr id="4" name="Fußzeilenplatzhalter 3">
            <a:extLst>
              <a:ext uri="{FF2B5EF4-FFF2-40B4-BE49-F238E27FC236}">
                <a16:creationId xmlns:a16="http://schemas.microsoft.com/office/drawing/2014/main" id="{1A19B97B-689C-1029-A948-E55C8C9D0966}"/>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B82A6C67-9039-8A89-7ED4-9934933B09B7}"/>
              </a:ext>
            </a:extLst>
          </p:cNvPr>
          <p:cNvSpPr>
            <a:spLocks noGrp="1"/>
          </p:cNvSpPr>
          <p:nvPr>
            <p:ph type="sldNum" sz="quarter" idx="15"/>
          </p:nvPr>
        </p:nvSpPr>
        <p:spPr/>
        <p:txBody>
          <a:bodyPr/>
          <a:lstStyle/>
          <a:p>
            <a:r>
              <a:rPr lang="de-CH"/>
              <a:t>Page </a:t>
            </a:r>
            <a:fld id="{453031DB-0871-4B44-8BA0-CCE754DA64BA}" type="slidenum">
              <a:rPr lang="de-CH" smtClean="0"/>
              <a:pPr/>
              <a:t>20</a:t>
            </a:fld>
            <a:endParaRPr lang="de-CH"/>
          </a:p>
        </p:txBody>
      </p:sp>
      <p:pic>
        <p:nvPicPr>
          <p:cNvPr id="10" name="Image 9" descr="Une image contenant plein air, ciel, bâtiment, nuage&#10;&#10;Le contenu généré par l’IA peut être incorrect.">
            <a:extLst>
              <a:ext uri="{FF2B5EF4-FFF2-40B4-BE49-F238E27FC236}">
                <a16:creationId xmlns:a16="http://schemas.microsoft.com/office/drawing/2014/main" id="{9591ABE7-0187-B9F1-6CE6-DF5779457BB1}"/>
              </a:ext>
            </a:extLst>
          </p:cNvPr>
          <p:cNvPicPr>
            <a:picLocks noChangeAspect="1"/>
          </p:cNvPicPr>
          <p:nvPr/>
        </p:nvPicPr>
        <p:blipFill>
          <a:blip r:embed="rId3" cstate="print">
            <a:extLst>
              <a:ext uri="{28A0092B-C50C-407E-A947-70E740481C1C}">
                <a14:useLocalDpi xmlns:a14="http://schemas.microsoft.com/office/drawing/2010/main" val="0"/>
              </a:ext>
            </a:extLst>
          </a:blip>
          <a:srcRect l="35869" t="37295" r="36970" b="33804"/>
          <a:stretch>
            <a:fillRect/>
          </a:stretch>
        </p:blipFill>
        <p:spPr>
          <a:xfrm>
            <a:off x="598488" y="1272937"/>
            <a:ext cx="2232248" cy="2882432"/>
          </a:xfrm>
          <a:prstGeom prst="rect">
            <a:avLst/>
          </a:prstGeom>
        </p:spPr>
      </p:pic>
      <p:pic>
        <p:nvPicPr>
          <p:cNvPr id="11" name="Image 10" descr="Une image contenant plein air, ciel, nuage, noir et blanc&#10;&#10;Le contenu généré par l’IA peut être incorrect.">
            <a:extLst>
              <a:ext uri="{FF2B5EF4-FFF2-40B4-BE49-F238E27FC236}">
                <a16:creationId xmlns:a16="http://schemas.microsoft.com/office/drawing/2014/main" id="{B86B31B9-6B02-43F1-8578-ACE08F8F53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2209" y="2787774"/>
            <a:ext cx="2550039" cy="1416582"/>
          </a:xfrm>
          <a:prstGeom prst="rect">
            <a:avLst/>
          </a:prstGeom>
        </p:spPr>
      </p:pic>
      <p:sp>
        <p:nvSpPr>
          <p:cNvPr id="9" name="Ellipse 8">
            <a:extLst>
              <a:ext uri="{FF2B5EF4-FFF2-40B4-BE49-F238E27FC236}">
                <a16:creationId xmlns:a16="http://schemas.microsoft.com/office/drawing/2014/main" id="{5E3CDD71-5B6C-71B2-054E-89726D1EFA67}"/>
              </a:ext>
            </a:extLst>
          </p:cNvPr>
          <p:cNvSpPr/>
          <p:nvPr/>
        </p:nvSpPr>
        <p:spPr>
          <a:xfrm>
            <a:off x="7366378" y="3496065"/>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3" name="Image 12" descr="Une image contenant fenêtre, plein air, bâtiment, plante&#10;&#10;Le contenu généré par l’IA peut être incorrect.">
            <a:extLst>
              <a:ext uri="{FF2B5EF4-FFF2-40B4-BE49-F238E27FC236}">
                <a16:creationId xmlns:a16="http://schemas.microsoft.com/office/drawing/2014/main" id="{C5BA162D-CF7A-23FD-1EB8-47484F267866}"/>
              </a:ext>
            </a:extLst>
          </p:cNvPr>
          <p:cNvPicPr>
            <a:picLocks noChangeAspect="1"/>
          </p:cNvPicPr>
          <p:nvPr/>
        </p:nvPicPr>
        <p:blipFill>
          <a:blip r:embed="rId5">
            <a:extLst>
              <a:ext uri="{28A0092B-C50C-407E-A947-70E740481C1C}">
                <a14:useLocalDpi xmlns:a14="http://schemas.microsoft.com/office/drawing/2010/main" val="0"/>
              </a:ext>
            </a:extLst>
          </a:blip>
          <a:srcRect l="5210" t="33098" r="5792" b="14377"/>
          <a:stretch>
            <a:fillRect/>
          </a:stretch>
        </p:blipFill>
        <p:spPr>
          <a:xfrm>
            <a:off x="3137357" y="1295470"/>
            <a:ext cx="1896428" cy="1492304"/>
          </a:xfrm>
          <a:prstGeom prst="rect">
            <a:avLst/>
          </a:prstGeom>
        </p:spPr>
      </p:pic>
      <p:pic>
        <p:nvPicPr>
          <p:cNvPr id="15" name="Image 14" descr="Une image contenant intérieur, décoration d’intérieur, mur, pièce&#10;&#10;Le contenu généré par l’IA peut être incorrect.">
            <a:extLst>
              <a:ext uri="{FF2B5EF4-FFF2-40B4-BE49-F238E27FC236}">
                <a16:creationId xmlns:a16="http://schemas.microsoft.com/office/drawing/2014/main" id="{789F0E51-ED18-2ADB-5DD7-FCCFF8F625C8}"/>
              </a:ext>
            </a:extLst>
          </p:cNvPr>
          <p:cNvPicPr>
            <a:picLocks noChangeAspect="1"/>
          </p:cNvPicPr>
          <p:nvPr/>
        </p:nvPicPr>
        <p:blipFill>
          <a:blip r:embed="rId6">
            <a:extLst>
              <a:ext uri="{28A0092B-C50C-407E-A947-70E740481C1C}">
                <a14:useLocalDpi xmlns:a14="http://schemas.microsoft.com/office/drawing/2010/main" val="0"/>
              </a:ext>
            </a:extLst>
          </a:blip>
          <a:srcRect t="7459"/>
          <a:stretch>
            <a:fillRect/>
          </a:stretch>
        </p:blipFill>
        <p:spPr>
          <a:xfrm>
            <a:off x="3137357" y="2859781"/>
            <a:ext cx="1866691" cy="1295587"/>
          </a:xfrm>
          <a:prstGeom prst="rect">
            <a:avLst/>
          </a:prstGeom>
        </p:spPr>
      </p:pic>
      <p:sp>
        <p:nvSpPr>
          <p:cNvPr id="7" name="Textplatzhalter 7">
            <a:extLst>
              <a:ext uri="{FF2B5EF4-FFF2-40B4-BE49-F238E27FC236}">
                <a16:creationId xmlns:a16="http://schemas.microsoft.com/office/drawing/2014/main" id="{66792847-678E-F2E2-A5D3-285138CB282D}"/>
              </a:ext>
            </a:extLst>
          </p:cNvPr>
          <p:cNvSpPr txBox="1">
            <a:spLocks/>
          </p:cNvSpPr>
          <p:nvPr/>
        </p:nvSpPr>
        <p:spPr>
          <a:xfrm>
            <a:off x="6005350" y="1253196"/>
            <a:ext cx="3076255" cy="1385836"/>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Points d’attention : </a:t>
            </a:r>
          </a:p>
          <a:p>
            <a:pPr marL="171450" indent="-171450">
              <a:buFontTx/>
              <a:buChar char="-"/>
            </a:pPr>
            <a:r>
              <a:rPr lang="fr-FR" sz="1200" dirty="0">
                <a:solidFill>
                  <a:schemeClr val="tx2"/>
                </a:solidFill>
              </a:rPr>
              <a:t>Choix orientation et situation</a:t>
            </a:r>
          </a:p>
          <a:p>
            <a:pPr marL="171450" indent="-171450">
              <a:buFontTx/>
              <a:buChar char="-"/>
            </a:pPr>
            <a:r>
              <a:rPr lang="fr-FR" sz="1200" dirty="0">
                <a:solidFill>
                  <a:schemeClr val="tx2"/>
                </a:solidFill>
              </a:rPr>
              <a:t>Attention sur l’environnement</a:t>
            </a:r>
          </a:p>
          <a:p>
            <a:r>
              <a:rPr lang="fr-FR" sz="1200" b="1" dirty="0">
                <a:solidFill>
                  <a:schemeClr val="tx2"/>
                </a:solidFill>
              </a:rPr>
              <a:t>Adaptations possibles :</a:t>
            </a:r>
          </a:p>
          <a:p>
            <a:pPr marL="285750" indent="-285750">
              <a:buFontTx/>
              <a:buChar char="-"/>
            </a:pPr>
            <a:r>
              <a:rPr lang="fr-FR" sz="1200" dirty="0">
                <a:solidFill>
                  <a:schemeClr val="tx2"/>
                </a:solidFill>
              </a:rPr>
              <a:t>Stores de protections</a:t>
            </a:r>
          </a:p>
        </p:txBody>
      </p:sp>
      <p:sp>
        <p:nvSpPr>
          <p:cNvPr id="12" name="Ellipse 11">
            <a:extLst>
              <a:ext uri="{FF2B5EF4-FFF2-40B4-BE49-F238E27FC236}">
                <a16:creationId xmlns:a16="http://schemas.microsoft.com/office/drawing/2014/main" id="{B9A6D1DF-CBC2-238D-4A53-4F0F1105DE4B}"/>
              </a:ext>
            </a:extLst>
          </p:cNvPr>
          <p:cNvSpPr/>
          <p:nvPr/>
        </p:nvSpPr>
        <p:spPr>
          <a:xfrm>
            <a:off x="7718008" y="4155368"/>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434972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3FDFA-2234-199C-8B1C-27E03AB3798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94007B8-D3B8-7A52-6B38-9E50775671F1}"/>
              </a:ext>
            </a:extLst>
          </p:cNvPr>
          <p:cNvSpPr>
            <a:spLocks noGrp="1"/>
          </p:cNvSpPr>
          <p:nvPr>
            <p:ph type="ctrTitle"/>
          </p:nvPr>
        </p:nvSpPr>
        <p:spPr/>
        <p:txBody>
          <a:bodyPr/>
          <a:lstStyle/>
          <a:p>
            <a:r>
              <a:rPr lang="fr-CH" dirty="0"/>
              <a:t>10. Acoustique </a:t>
            </a:r>
            <a:endParaRPr lang="fr-FR" dirty="0"/>
          </a:p>
        </p:txBody>
      </p:sp>
      <p:sp>
        <p:nvSpPr>
          <p:cNvPr id="4" name="Fußzeilenplatzhalter 3">
            <a:extLst>
              <a:ext uri="{FF2B5EF4-FFF2-40B4-BE49-F238E27FC236}">
                <a16:creationId xmlns:a16="http://schemas.microsoft.com/office/drawing/2014/main" id="{57FCA912-A655-01C5-AD70-3C56949B2017}"/>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B84CCBC0-0BCB-2016-5156-7C4C31B9AF8B}"/>
              </a:ext>
            </a:extLst>
          </p:cNvPr>
          <p:cNvSpPr>
            <a:spLocks noGrp="1"/>
          </p:cNvSpPr>
          <p:nvPr>
            <p:ph type="sldNum" sz="quarter" idx="15"/>
          </p:nvPr>
        </p:nvSpPr>
        <p:spPr/>
        <p:txBody>
          <a:bodyPr/>
          <a:lstStyle/>
          <a:p>
            <a:r>
              <a:rPr lang="de-CH"/>
              <a:t>Page </a:t>
            </a:r>
            <a:fld id="{453031DB-0871-4B44-8BA0-CCE754DA64BA}" type="slidenum">
              <a:rPr lang="de-CH" smtClean="0"/>
              <a:pPr/>
              <a:t>21</a:t>
            </a:fld>
            <a:endParaRPr lang="de-CH"/>
          </a:p>
        </p:txBody>
      </p:sp>
      <p:pic>
        <p:nvPicPr>
          <p:cNvPr id="13" name="Image 12" descr="Une image contenant mur, intérieur, plafond, décoration d’intérieur&#10;&#10;Le contenu généré par l’IA peut être incorrect.">
            <a:extLst>
              <a:ext uri="{FF2B5EF4-FFF2-40B4-BE49-F238E27FC236}">
                <a16:creationId xmlns:a16="http://schemas.microsoft.com/office/drawing/2014/main" id="{14165B6F-67C2-606A-3839-C5C5434AC0FC}"/>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598488" y="1266824"/>
            <a:ext cx="3991796" cy="2993847"/>
          </a:xfrm>
          <a:prstGeom prst="rect">
            <a:avLst/>
          </a:prstGeom>
        </p:spPr>
      </p:pic>
      <p:sp>
        <p:nvSpPr>
          <p:cNvPr id="5" name="Rectangle 1">
            <a:extLst>
              <a:ext uri="{FF2B5EF4-FFF2-40B4-BE49-F238E27FC236}">
                <a16:creationId xmlns:a16="http://schemas.microsoft.com/office/drawing/2014/main" id="{E090413E-8340-9EE8-3610-18DE97DA3588}"/>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7" name="Bulle narrative : ronde 6">
            <a:extLst>
              <a:ext uri="{FF2B5EF4-FFF2-40B4-BE49-F238E27FC236}">
                <a16:creationId xmlns:a16="http://schemas.microsoft.com/office/drawing/2014/main" id="{C0065906-D04C-2214-9ADA-573C72B9B2FB}"/>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41907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D8EBC-DB56-37EE-7954-562EF2A02D4B}"/>
            </a:ext>
          </a:extLst>
        </p:cNvPr>
        <p:cNvGrpSpPr/>
        <p:nvPr/>
      </p:nvGrpSpPr>
      <p:grpSpPr>
        <a:xfrm>
          <a:off x="0" y="0"/>
          <a:ext cx="0" cy="0"/>
          <a:chOff x="0" y="0"/>
          <a:chExt cx="0" cy="0"/>
        </a:xfrm>
      </p:grpSpPr>
      <p:pic>
        <p:nvPicPr>
          <p:cNvPr id="14" name="Image 13" descr="Une image contenant mur, intérieur, plafond, décoration d’intérieur&#10;&#10;Le contenu généré par l’IA peut être incorrect.">
            <a:extLst>
              <a:ext uri="{FF2B5EF4-FFF2-40B4-BE49-F238E27FC236}">
                <a16:creationId xmlns:a16="http://schemas.microsoft.com/office/drawing/2014/main" id="{BFE82C7F-2055-0B9B-F2D0-67F7B278D657}"/>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6177661" y="2766022"/>
            <a:ext cx="2384694" cy="1788521"/>
          </a:xfrm>
          <a:prstGeom prst="rect">
            <a:avLst/>
          </a:prstGeom>
        </p:spPr>
      </p:pic>
      <p:sp>
        <p:nvSpPr>
          <p:cNvPr id="2" name="Titel 1">
            <a:extLst>
              <a:ext uri="{FF2B5EF4-FFF2-40B4-BE49-F238E27FC236}">
                <a16:creationId xmlns:a16="http://schemas.microsoft.com/office/drawing/2014/main" id="{A2EDFDD8-6254-7E9A-5567-96C78127BF4C}"/>
              </a:ext>
            </a:extLst>
          </p:cNvPr>
          <p:cNvSpPr>
            <a:spLocks noGrp="1"/>
          </p:cNvSpPr>
          <p:nvPr>
            <p:ph type="ctrTitle"/>
          </p:nvPr>
        </p:nvSpPr>
        <p:spPr/>
        <p:txBody>
          <a:bodyPr/>
          <a:lstStyle/>
          <a:p>
            <a:r>
              <a:rPr lang="fr-CH" dirty="0"/>
              <a:t>10. Acoustique </a:t>
            </a:r>
            <a:endParaRPr lang="fr-FR" dirty="0"/>
          </a:p>
        </p:txBody>
      </p:sp>
      <p:sp>
        <p:nvSpPr>
          <p:cNvPr id="4" name="Fußzeilenplatzhalter 3">
            <a:extLst>
              <a:ext uri="{FF2B5EF4-FFF2-40B4-BE49-F238E27FC236}">
                <a16:creationId xmlns:a16="http://schemas.microsoft.com/office/drawing/2014/main" id="{5511C2BE-C725-204D-9708-49BD05C7198C}"/>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65707196-5998-5170-92BB-76E781A8FAF0}"/>
              </a:ext>
            </a:extLst>
          </p:cNvPr>
          <p:cNvSpPr>
            <a:spLocks noGrp="1"/>
          </p:cNvSpPr>
          <p:nvPr>
            <p:ph type="sldNum" sz="quarter" idx="15"/>
          </p:nvPr>
        </p:nvSpPr>
        <p:spPr/>
        <p:txBody>
          <a:bodyPr/>
          <a:lstStyle/>
          <a:p>
            <a:r>
              <a:rPr lang="de-CH"/>
              <a:t>Page </a:t>
            </a:r>
            <a:fld id="{453031DB-0871-4B44-8BA0-CCE754DA64BA}" type="slidenum">
              <a:rPr lang="de-CH" smtClean="0"/>
              <a:pPr/>
              <a:t>22</a:t>
            </a:fld>
            <a:endParaRPr lang="de-CH"/>
          </a:p>
        </p:txBody>
      </p:sp>
      <p:sp>
        <p:nvSpPr>
          <p:cNvPr id="9" name="Ellipse 8">
            <a:extLst>
              <a:ext uri="{FF2B5EF4-FFF2-40B4-BE49-F238E27FC236}">
                <a16:creationId xmlns:a16="http://schemas.microsoft.com/office/drawing/2014/main" id="{2BE1C045-4B5D-47FD-B372-885D049DB964}"/>
              </a:ext>
            </a:extLst>
          </p:cNvPr>
          <p:cNvSpPr/>
          <p:nvPr/>
        </p:nvSpPr>
        <p:spPr>
          <a:xfrm>
            <a:off x="6588224" y="2963030"/>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0" name="Image 9" descr="Une image contenant mur, intérieur, sol, décoration d’intérieur&#10;&#10;Le contenu généré par l’IA peut être incorrect.">
            <a:extLst>
              <a:ext uri="{FF2B5EF4-FFF2-40B4-BE49-F238E27FC236}">
                <a16:creationId xmlns:a16="http://schemas.microsoft.com/office/drawing/2014/main" id="{775AC99F-49FC-EF3D-6325-C3AC510D4BD9}"/>
              </a:ext>
            </a:extLst>
          </p:cNvPr>
          <p:cNvPicPr>
            <a:picLocks noChangeAspect="1"/>
          </p:cNvPicPr>
          <p:nvPr/>
        </p:nvPicPr>
        <p:blipFill>
          <a:blip r:embed="rId5">
            <a:extLst>
              <a:ext uri="{28A0092B-C50C-407E-A947-70E740481C1C}">
                <a14:useLocalDpi xmlns:a14="http://schemas.microsoft.com/office/drawing/2010/main" val="0"/>
              </a:ext>
            </a:extLst>
          </a:blip>
          <a:srcRect t="13357" r="15772"/>
          <a:stretch>
            <a:fillRect/>
          </a:stretch>
        </p:blipFill>
        <p:spPr>
          <a:xfrm>
            <a:off x="3509969" y="1272936"/>
            <a:ext cx="1872208" cy="2560288"/>
          </a:xfrm>
          <a:prstGeom prst="rect">
            <a:avLst/>
          </a:prstGeom>
        </p:spPr>
      </p:pic>
      <p:pic>
        <p:nvPicPr>
          <p:cNvPr id="13" name="Image 12">
            <a:extLst>
              <a:ext uri="{FF2B5EF4-FFF2-40B4-BE49-F238E27FC236}">
                <a16:creationId xmlns:a16="http://schemas.microsoft.com/office/drawing/2014/main" id="{8DA811BD-9A2B-A15F-EF9F-6996D15060C8}"/>
              </a:ext>
            </a:extLst>
          </p:cNvPr>
          <p:cNvPicPr>
            <a:picLocks noChangeAspect="1"/>
          </p:cNvPicPr>
          <p:nvPr/>
        </p:nvPicPr>
        <p:blipFill>
          <a:blip r:embed="rId6">
            <a:extLst>
              <a:ext uri="{28A0092B-C50C-407E-A947-70E740481C1C}">
                <a14:useLocalDpi xmlns:a14="http://schemas.microsoft.com/office/drawing/2010/main" val="0"/>
              </a:ext>
            </a:extLst>
          </a:blip>
          <a:srcRect l="1788" r="16923"/>
          <a:stretch>
            <a:fillRect/>
          </a:stretch>
        </p:blipFill>
        <p:spPr>
          <a:xfrm>
            <a:off x="601440" y="1266825"/>
            <a:ext cx="2801205" cy="2584500"/>
          </a:xfrm>
          <a:prstGeom prst="rect">
            <a:avLst/>
          </a:prstGeom>
        </p:spPr>
      </p:pic>
      <p:sp>
        <p:nvSpPr>
          <p:cNvPr id="15" name="Ellipse 14">
            <a:extLst>
              <a:ext uri="{FF2B5EF4-FFF2-40B4-BE49-F238E27FC236}">
                <a16:creationId xmlns:a16="http://schemas.microsoft.com/office/drawing/2014/main" id="{33AD7BDF-EBDD-F62A-0115-612DBE63C152}"/>
              </a:ext>
            </a:extLst>
          </p:cNvPr>
          <p:cNvSpPr/>
          <p:nvPr/>
        </p:nvSpPr>
        <p:spPr>
          <a:xfrm>
            <a:off x="7221089" y="3042860"/>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Ellipse 15">
            <a:extLst>
              <a:ext uri="{FF2B5EF4-FFF2-40B4-BE49-F238E27FC236}">
                <a16:creationId xmlns:a16="http://schemas.microsoft.com/office/drawing/2014/main" id="{399EE4F9-61D1-FEFA-ADB9-2D2A31D6A7BE}"/>
              </a:ext>
            </a:extLst>
          </p:cNvPr>
          <p:cNvSpPr/>
          <p:nvPr/>
        </p:nvSpPr>
        <p:spPr>
          <a:xfrm>
            <a:off x="7547372" y="4305782"/>
            <a:ext cx="354200" cy="354200"/>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Textplatzhalter 7">
            <a:extLst>
              <a:ext uri="{FF2B5EF4-FFF2-40B4-BE49-F238E27FC236}">
                <a16:creationId xmlns:a16="http://schemas.microsoft.com/office/drawing/2014/main" id="{14338581-EC87-8AD0-7D29-DD87273BA63E}"/>
              </a:ext>
            </a:extLst>
          </p:cNvPr>
          <p:cNvSpPr txBox="1">
            <a:spLocks/>
          </p:cNvSpPr>
          <p:nvPr/>
        </p:nvSpPr>
        <p:spPr>
          <a:xfrm>
            <a:off x="5652120" y="1253195"/>
            <a:ext cx="3037065" cy="1842111"/>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200" b="1" dirty="0">
                <a:solidFill>
                  <a:schemeClr val="tx2"/>
                </a:solidFill>
              </a:rPr>
              <a:t>Adaptations possibles :</a:t>
            </a:r>
          </a:p>
          <a:p>
            <a:pPr marL="285750" indent="-285750">
              <a:buFontTx/>
              <a:buChar char="-"/>
            </a:pPr>
            <a:r>
              <a:rPr lang="fr-FR" sz="1200" dirty="0">
                <a:solidFill>
                  <a:schemeClr val="tx2"/>
                </a:solidFill>
              </a:rPr>
              <a:t>Ajouter des panneaux acoustiques au plafond ou sur les murs</a:t>
            </a:r>
          </a:p>
          <a:p>
            <a:pPr marL="285750" indent="-285750">
              <a:buFontTx/>
              <a:buChar char="-"/>
            </a:pPr>
            <a:r>
              <a:rPr lang="fr-FR" sz="1200" dirty="0">
                <a:solidFill>
                  <a:schemeClr val="tx2"/>
                </a:solidFill>
              </a:rPr>
              <a:t>Réflexion sur le mobilier et l’impact sonore de leurs déplacements</a:t>
            </a:r>
          </a:p>
        </p:txBody>
      </p:sp>
      <p:sp>
        <p:nvSpPr>
          <p:cNvPr id="7" name="ZoneTexte 6">
            <a:extLst>
              <a:ext uri="{FF2B5EF4-FFF2-40B4-BE49-F238E27FC236}">
                <a16:creationId xmlns:a16="http://schemas.microsoft.com/office/drawing/2014/main" id="{C4881065-D20C-8F66-AF22-91611876EE5B}"/>
              </a:ext>
            </a:extLst>
          </p:cNvPr>
          <p:cNvSpPr txBox="1"/>
          <p:nvPr/>
        </p:nvSpPr>
        <p:spPr>
          <a:xfrm>
            <a:off x="3654000" y="-841313"/>
            <a:ext cx="4572000" cy="646331"/>
          </a:xfrm>
          <a:prstGeom prst="rect">
            <a:avLst/>
          </a:prstGeom>
          <a:noFill/>
        </p:spPr>
        <p:txBody>
          <a:bodyPr wrap="square">
            <a:spAutoFit/>
          </a:bodyPr>
          <a:lstStyle/>
          <a:p>
            <a:r>
              <a:rPr lang="fr-FR" sz="1800" b="1" dirty="0">
                <a:solidFill>
                  <a:srgbClr val="00726F"/>
                </a:solidFill>
              </a:rPr>
              <a:t>A valoriser :</a:t>
            </a:r>
          </a:p>
          <a:p>
            <a:pPr marL="285750" indent="-285750">
              <a:buFontTx/>
              <a:buChar char="-"/>
            </a:pPr>
            <a:r>
              <a:rPr lang="fr-FR" sz="1800" dirty="0">
                <a:solidFill>
                  <a:srgbClr val="00726F"/>
                </a:solidFill>
              </a:rPr>
              <a:t>Bois au sol (absorbe le bruit)</a:t>
            </a:r>
          </a:p>
        </p:txBody>
      </p:sp>
    </p:spTree>
    <p:extLst>
      <p:ext uri="{BB962C8B-B14F-4D97-AF65-F5344CB8AC3E}">
        <p14:creationId xmlns:p14="http://schemas.microsoft.com/office/powerpoint/2010/main" val="4231886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D9DA4-C67A-76AE-4458-FE70B481469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6AAF986-2102-90BC-CE83-E23B31DED3E6}"/>
              </a:ext>
            </a:extLst>
          </p:cNvPr>
          <p:cNvSpPr>
            <a:spLocks noGrp="1"/>
          </p:cNvSpPr>
          <p:nvPr>
            <p:ph type="ctrTitle"/>
          </p:nvPr>
        </p:nvSpPr>
        <p:spPr/>
        <p:txBody>
          <a:bodyPr/>
          <a:lstStyle/>
          <a:p>
            <a:r>
              <a:rPr lang="fr-CH"/>
              <a:t>Pour aller plus loin </a:t>
            </a:r>
            <a:endParaRPr lang="fr-FR"/>
          </a:p>
        </p:txBody>
      </p:sp>
      <p:sp>
        <p:nvSpPr>
          <p:cNvPr id="4" name="Fußzeilenplatzhalter 3">
            <a:extLst>
              <a:ext uri="{FF2B5EF4-FFF2-40B4-BE49-F238E27FC236}">
                <a16:creationId xmlns:a16="http://schemas.microsoft.com/office/drawing/2014/main" id="{2FCB5964-3B68-E32F-CD35-9274D49E5399}"/>
              </a:ext>
            </a:extLst>
          </p:cNvPr>
          <p:cNvSpPr>
            <a:spLocks noGrp="1"/>
          </p:cNvSpPr>
          <p:nvPr>
            <p:ph type="ftr" sz="quarter" idx="13"/>
          </p:nvPr>
        </p:nvSpPr>
        <p:spPr/>
        <p:txBody>
          <a:bodyPr/>
          <a:lstStyle/>
          <a:p>
            <a:r>
              <a:rPr lang="fr-FR"/>
              <a:t>Quizz / adaptations et habitat / 2026</a:t>
            </a:r>
          </a:p>
        </p:txBody>
      </p:sp>
      <p:sp>
        <p:nvSpPr>
          <p:cNvPr id="8" name="Textplatzhalter 7">
            <a:extLst>
              <a:ext uri="{FF2B5EF4-FFF2-40B4-BE49-F238E27FC236}">
                <a16:creationId xmlns:a16="http://schemas.microsoft.com/office/drawing/2014/main" id="{F6D68CEC-A0A3-68AA-8BDC-2530E4528AEB}"/>
              </a:ext>
            </a:extLst>
          </p:cNvPr>
          <p:cNvSpPr>
            <a:spLocks noGrp="1"/>
          </p:cNvSpPr>
          <p:nvPr>
            <p:ph type="body" sz="quarter" idx="19"/>
          </p:nvPr>
        </p:nvSpPr>
        <p:spPr>
          <a:xfrm>
            <a:off x="615403" y="1218346"/>
            <a:ext cx="7942809" cy="887233"/>
          </a:xfrm>
        </p:spPr>
        <p:txBody>
          <a:bodyPr/>
          <a:lstStyle/>
          <a:p>
            <a:r>
              <a:rPr lang="fr-CH" b="1">
                <a:solidFill>
                  <a:srgbClr val="00726F"/>
                </a:solidFill>
              </a:rPr>
              <a:t>Nous vous conseillons</a:t>
            </a:r>
            <a:endParaRPr lang="fr-CH" b="1">
              <a:solidFill>
                <a:srgbClr val="00726F"/>
              </a:solidFill>
              <a:hlinkClick r:id="rId3">
                <a:extLst>
                  <a:ext uri="{A12FA001-AC4F-418D-AE19-62706E023703}">
                    <ahyp:hlinkClr xmlns:ahyp="http://schemas.microsoft.com/office/drawing/2018/hyperlinkcolor" val="tx"/>
                  </a:ext>
                </a:extLst>
              </a:hlinkClick>
            </a:endParaRPr>
          </a:p>
          <a:p>
            <a:r>
              <a:rPr lang="fr-CH">
                <a:solidFill>
                  <a:srgbClr val="0000FF"/>
                </a:solidFill>
                <a:hlinkClick r:id="rId3">
                  <a:extLst>
                    <a:ext uri="{A12FA001-AC4F-418D-AE19-62706E023703}">
                      <ahyp:hlinkClr xmlns:ahyp="http://schemas.microsoft.com/office/drawing/2018/hyperlinkcolor" val="tx"/>
                    </a:ext>
                  </a:extLst>
                </a:hlinkClick>
              </a:rPr>
              <a:t>Pro </a:t>
            </a:r>
            <a:r>
              <a:rPr lang="fr-CH" err="1">
                <a:solidFill>
                  <a:srgbClr val="0000FF"/>
                </a:solidFill>
                <a:hlinkClick r:id="rId3">
                  <a:extLst>
                    <a:ext uri="{A12FA001-AC4F-418D-AE19-62706E023703}">
                      <ahyp:hlinkClr xmlns:ahyp="http://schemas.microsoft.com/office/drawing/2018/hyperlinkcolor" val="tx"/>
                    </a:ext>
                  </a:extLst>
                </a:hlinkClick>
              </a:rPr>
              <a:t>Senectute</a:t>
            </a:r>
            <a:r>
              <a:rPr lang="fr-CH">
                <a:solidFill>
                  <a:srgbClr val="0000FF"/>
                </a:solidFill>
                <a:hlinkClick r:id="rId3">
                  <a:extLst>
                    <a:ext uri="{A12FA001-AC4F-418D-AE19-62706E023703}">
                      <ahyp:hlinkClr xmlns:ahyp="http://schemas.microsoft.com/office/drawing/2018/hyperlinkcolor" val="tx"/>
                    </a:ext>
                  </a:extLst>
                </a:hlinkClick>
              </a:rPr>
              <a:t> Fribourg – adaptation du logement </a:t>
            </a:r>
            <a:endParaRPr lang="fr-CH"/>
          </a:p>
          <a:p>
            <a:r>
              <a:rPr lang="fr-CH">
                <a:hlinkClick r:id="rId4"/>
              </a:rPr>
              <a:t>Pro </a:t>
            </a:r>
            <a:r>
              <a:rPr lang="fr-CH" err="1">
                <a:hlinkClick r:id="rId4"/>
              </a:rPr>
              <a:t>Senectute</a:t>
            </a:r>
            <a:r>
              <a:rPr lang="fr-CH">
                <a:hlinkClick r:id="rId4"/>
              </a:rPr>
              <a:t> Vaud – conseils architecturaux </a:t>
            </a:r>
            <a:endParaRPr lang="fr-FR"/>
          </a:p>
          <a:p>
            <a:endParaRPr lang="fr-FR"/>
          </a:p>
        </p:txBody>
      </p:sp>
      <p:sp>
        <p:nvSpPr>
          <p:cNvPr id="6" name="Foliennummernplatzhalter 5">
            <a:extLst>
              <a:ext uri="{FF2B5EF4-FFF2-40B4-BE49-F238E27FC236}">
                <a16:creationId xmlns:a16="http://schemas.microsoft.com/office/drawing/2014/main" id="{24C8D2AE-6857-F1A2-9383-8793B7A69FE1}"/>
              </a:ext>
            </a:extLst>
          </p:cNvPr>
          <p:cNvSpPr>
            <a:spLocks noGrp="1"/>
          </p:cNvSpPr>
          <p:nvPr>
            <p:ph type="sldNum" sz="quarter" idx="15"/>
          </p:nvPr>
        </p:nvSpPr>
        <p:spPr/>
        <p:txBody>
          <a:bodyPr/>
          <a:lstStyle/>
          <a:p>
            <a:r>
              <a:rPr lang="de-CH"/>
              <a:t>Page </a:t>
            </a:r>
            <a:fld id="{453031DB-0871-4B44-8BA0-CCE754DA64BA}" type="slidenum">
              <a:rPr lang="de-CH" smtClean="0"/>
              <a:pPr/>
              <a:t>23</a:t>
            </a:fld>
            <a:endParaRPr lang="de-CH"/>
          </a:p>
        </p:txBody>
      </p:sp>
      <p:pic>
        <p:nvPicPr>
          <p:cNvPr id="7" name="Image 6" descr="Une image contenant texte, plein air, bâtiment, fenêtre&#10;&#10;Le contenu généré par l’IA peut être incorrect.">
            <a:extLst>
              <a:ext uri="{FF2B5EF4-FFF2-40B4-BE49-F238E27FC236}">
                <a16:creationId xmlns:a16="http://schemas.microsoft.com/office/drawing/2014/main" id="{C3102093-C910-B34F-209D-BC5CCBDB64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7398" y="3147814"/>
            <a:ext cx="934082" cy="1314024"/>
          </a:xfrm>
          <a:prstGeom prst="rect">
            <a:avLst/>
          </a:prstGeom>
        </p:spPr>
      </p:pic>
      <p:pic>
        <p:nvPicPr>
          <p:cNvPr id="10" name="Image 9" descr="Une image contenant texte, Police, Publication, Impression&#10;&#10;Le contenu généré par l’IA peut être incorrect.">
            <a:extLst>
              <a:ext uri="{FF2B5EF4-FFF2-40B4-BE49-F238E27FC236}">
                <a16:creationId xmlns:a16="http://schemas.microsoft.com/office/drawing/2014/main" id="{93534732-0C8A-BE9E-1716-2F1B6CBB05BF}"/>
              </a:ext>
            </a:extLst>
          </p:cNvPr>
          <p:cNvPicPr>
            <a:picLocks noChangeAspect="1"/>
          </p:cNvPicPr>
          <p:nvPr/>
        </p:nvPicPr>
        <p:blipFill>
          <a:blip r:embed="rId6">
            <a:extLst>
              <a:ext uri="{28A0092B-C50C-407E-A947-70E740481C1C}">
                <a14:useLocalDpi xmlns:a14="http://schemas.microsoft.com/office/drawing/2010/main" val="0"/>
              </a:ext>
            </a:extLst>
          </a:blip>
          <a:srcRect l="54237"/>
          <a:stretch>
            <a:fillRect/>
          </a:stretch>
        </p:blipFill>
        <p:spPr>
          <a:xfrm>
            <a:off x="7387398" y="2204534"/>
            <a:ext cx="1137636" cy="880434"/>
          </a:xfrm>
          <a:prstGeom prst="rect">
            <a:avLst/>
          </a:prstGeom>
        </p:spPr>
      </p:pic>
      <p:pic>
        <p:nvPicPr>
          <p:cNvPr id="12" name="Image 11" descr="Une image contenant texte, capture d’écran, diagramme, conception&#10;&#10;Le contenu généré par l’IA peut être incorrect.">
            <a:extLst>
              <a:ext uri="{FF2B5EF4-FFF2-40B4-BE49-F238E27FC236}">
                <a16:creationId xmlns:a16="http://schemas.microsoft.com/office/drawing/2014/main" id="{A5087912-AB9A-012A-C618-6F22D5AD14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50190" y="2447677"/>
            <a:ext cx="1127620" cy="1619988"/>
          </a:xfrm>
          <a:prstGeom prst="rect">
            <a:avLst/>
          </a:prstGeom>
        </p:spPr>
      </p:pic>
      <p:sp>
        <p:nvSpPr>
          <p:cNvPr id="14" name="ZoneTexte 13">
            <a:extLst>
              <a:ext uri="{FF2B5EF4-FFF2-40B4-BE49-F238E27FC236}">
                <a16:creationId xmlns:a16="http://schemas.microsoft.com/office/drawing/2014/main" id="{05F49518-ABEB-E528-753B-2ED5BE9F6DC6}"/>
              </a:ext>
            </a:extLst>
          </p:cNvPr>
          <p:cNvSpPr txBox="1"/>
          <p:nvPr/>
        </p:nvSpPr>
        <p:spPr>
          <a:xfrm>
            <a:off x="543395" y="2197189"/>
            <a:ext cx="5684789" cy="2031325"/>
          </a:xfrm>
          <a:prstGeom prst="rect">
            <a:avLst/>
          </a:prstGeom>
          <a:noFill/>
        </p:spPr>
        <p:txBody>
          <a:bodyPr wrap="square">
            <a:spAutoFit/>
          </a:bodyPr>
          <a:lstStyle/>
          <a:p>
            <a:r>
              <a:rPr lang="fr-CH" sz="1400" b="1" dirty="0">
                <a:solidFill>
                  <a:srgbClr val="00726F"/>
                </a:solidFill>
              </a:rPr>
              <a:t>Documentations</a:t>
            </a:r>
          </a:p>
          <a:p>
            <a:endParaRPr lang="fr-CH" sz="1400" b="1" dirty="0">
              <a:solidFill>
                <a:srgbClr val="00726F"/>
              </a:solidFill>
              <a:hlinkClick r:id="rId8">
                <a:extLst>
                  <a:ext uri="{A12FA001-AC4F-418D-AE19-62706E023703}">
                    <ahyp:hlinkClr xmlns:ahyp="http://schemas.microsoft.com/office/drawing/2018/hyperlinkcolor" val="tx"/>
                  </a:ext>
                </a:extLst>
              </a:hlinkClick>
            </a:endParaRPr>
          </a:p>
          <a:p>
            <a:r>
              <a:rPr lang="fr-CH" sz="1400" dirty="0">
                <a:solidFill>
                  <a:srgbClr val="0000FF"/>
                </a:solidFill>
                <a:hlinkClick r:id="rId8">
                  <a:extLst>
                    <a:ext uri="{A12FA001-AC4F-418D-AE19-62706E023703}">
                      <ahyp:hlinkClr xmlns:ahyp="http://schemas.microsoft.com/office/drawing/2018/hyperlinkcolor" val="tx"/>
                    </a:ext>
                  </a:extLst>
                </a:hlinkClick>
              </a:rPr>
              <a:t>Habitat pour personnes âgées, directives de Felix Bohn</a:t>
            </a:r>
            <a:r>
              <a:rPr lang="fr-CH" sz="1400" dirty="0">
                <a:solidFill>
                  <a:srgbClr val="0000FF"/>
                </a:solidFill>
              </a:rPr>
              <a:t>, </a:t>
            </a:r>
            <a:r>
              <a:rPr lang="fr-CH" sz="1200" dirty="0"/>
              <a:t>Centre Suisse pour la construction adaptée aux handicapés</a:t>
            </a:r>
            <a:endParaRPr lang="fr-CH" sz="1200" dirty="0">
              <a:solidFill>
                <a:srgbClr val="0000FF"/>
              </a:solidFill>
              <a:hlinkClick r:id="rId8">
                <a:extLst>
                  <a:ext uri="{A12FA001-AC4F-418D-AE19-62706E023703}">
                    <ahyp:hlinkClr xmlns:ahyp="http://schemas.microsoft.com/office/drawing/2018/hyperlinkcolor" val="tx"/>
                  </a:ext>
                </a:extLst>
              </a:hlinkClick>
            </a:endParaRPr>
          </a:p>
          <a:p>
            <a:endParaRPr lang="fr-CH" sz="1400" dirty="0">
              <a:solidFill>
                <a:srgbClr val="0000FF"/>
              </a:solidFill>
              <a:hlinkClick r:id="rId8">
                <a:extLst>
                  <a:ext uri="{A12FA001-AC4F-418D-AE19-62706E023703}">
                    <ahyp:hlinkClr xmlns:ahyp="http://schemas.microsoft.com/office/drawing/2018/hyperlinkcolor" val="tx"/>
                  </a:ext>
                </a:extLst>
              </a:hlinkClick>
            </a:endParaRPr>
          </a:p>
          <a:p>
            <a:r>
              <a:rPr lang="fr-CH" sz="1400" dirty="0">
                <a:hlinkClick r:id="rId9"/>
              </a:rPr>
              <a:t>SIA 500, </a:t>
            </a:r>
            <a:r>
              <a:rPr lang="fr-FR" sz="1400" dirty="0">
                <a:hlinkClick r:id="rId9"/>
              </a:rPr>
              <a:t>norme est de rendre les bâtiments accessibles à tous sans discrimination</a:t>
            </a:r>
            <a:endParaRPr lang="fr-FR" sz="1400" dirty="0"/>
          </a:p>
          <a:p>
            <a:endParaRPr lang="fr-FR" sz="1400" dirty="0"/>
          </a:p>
          <a:p>
            <a:r>
              <a:rPr lang="fr-CH" sz="1400" dirty="0">
                <a:hlinkClick r:id="rId10"/>
              </a:rPr>
              <a:t>BPA, prévention des chutes</a:t>
            </a:r>
            <a:endParaRPr lang="fr-CH" sz="1400" dirty="0"/>
          </a:p>
        </p:txBody>
      </p:sp>
    </p:spTree>
    <p:extLst>
      <p:ext uri="{BB962C8B-B14F-4D97-AF65-F5344CB8AC3E}">
        <p14:creationId xmlns:p14="http://schemas.microsoft.com/office/powerpoint/2010/main" val="3540929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DCB7D-44C5-10F9-01CC-79DB01AAC24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93B250A-A5EC-1A1C-18B9-6F3C00648974}"/>
              </a:ext>
            </a:extLst>
          </p:cNvPr>
          <p:cNvSpPr>
            <a:spLocks noGrp="1"/>
          </p:cNvSpPr>
          <p:nvPr>
            <p:ph type="ctrTitle"/>
          </p:nvPr>
        </p:nvSpPr>
        <p:spPr/>
        <p:txBody>
          <a:bodyPr/>
          <a:lstStyle/>
          <a:p>
            <a:r>
              <a:rPr lang="fr-CH"/>
              <a:t>Nous contacter</a:t>
            </a:r>
            <a:endParaRPr lang="fr-FR"/>
          </a:p>
        </p:txBody>
      </p:sp>
      <p:sp>
        <p:nvSpPr>
          <p:cNvPr id="4" name="Fußzeilenplatzhalter 3">
            <a:extLst>
              <a:ext uri="{FF2B5EF4-FFF2-40B4-BE49-F238E27FC236}">
                <a16:creationId xmlns:a16="http://schemas.microsoft.com/office/drawing/2014/main" id="{F0507A22-C9D3-A01E-2854-C023184E9F7D}"/>
              </a:ext>
            </a:extLst>
          </p:cNvPr>
          <p:cNvSpPr>
            <a:spLocks noGrp="1"/>
          </p:cNvSpPr>
          <p:nvPr>
            <p:ph type="ftr" sz="quarter" idx="13"/>
          </p:nvPr>
        </p:nvSpPr>
        <p:spPr/>
        <p:txBody>
          <a:bodyPr/>
          <a:lstStyle/>
          <a:p>
            <a:r>
              <a:rPr lang="fr-FR"/>
              <a:t>Quizz / adaptations et habitat / 2026</a:t>
            </a:r>
          </a:p>
        </p:txBody>
      </p:sp>
      <p:sp>
        <p:nvSpPr>
          <p:cNvPr id="8" name="Textplatzhalter 7">
            <a:extLst>
              <a:ext uri="{FF2B5EF4-FFF2-40B4-BE49-F238E27FC236}">
                <a16:creationId xmlns:a16="http://schemas.microsoft.com/office/drawing/2014/main" id="{0066305E-CA50-63B3-97C6-C75E78460155}"/>
              </a:ext>
            </a:extLst>
          </p:cNvPr>
          <p:cNvSpPr>
            <a:spLocks noGrp="1"/>
          </p:cNvSpPr>
          <p:nvPr>
            <p:ph type="body" sz="quarter" idx="19"/>
          </p:nvPr>
        </p:nvSpPr>
        <p:spPr>
          <a:xfrm>
            <a:off x="615404" y="1310843"/>
            <a:ext cx="7942809" cy="3335654"/>
          </a:xfrm>
        </p:spPr>
        <p:txBody>
          <a:bodyPr/>
          <a:lstStyle/>
          <a:p>
            <a:r>
              <a:rPr lang="fr-CH" b="1">
                <a:solidFill>
                  <a:srgbClr val="00726F"/>
                </a:solidFill>
              </a:rPr>
              <a:t>Pro </a:t>
            </a:r>
            <a:r>
              <a:rPr lang="fr-CH" b="1" err="1">
                <a:solidFill>
                  <a:srgbClr val="00726F"/>
                </a:solidFill>
              </a:rPr>
              <a:t>Senectute</a:t>
            </a:r>
            <a:r>
              <a:rPr lang="fr-CH" b="1">
                <a:solidFill>
                  <a:srgbClr val="00726F"/>
                </a:solidFill>
              </a:rPr>
              <a:t> Fribourg</a:t>
            </a:r>
          </a:p>
          <a:p>
            <a:pPr lvl="1"/>
            <a:r>
              <a:rPr lang="fr-CH" sz="1200">
                <a:solidFill>
                  <a:srgbClr val="00726F"/>
                </a:solidFill>
              </a:rPr>
              <a:t>Emmanuel Michielan, Directeur</a:t>
            </a:r>
          </a:p>
          <a:p>
            <a:pPr lvl="1"/>
            <a:r>
              <a:rPr lang="fr-CH" sz="1200">
                <a:solidFill>
                  <a:srgbClr val="00726F"/>
                </a:solidFill>
                <a:hlinkClick r:id="rId3"/>
              </a:rPr>
              <a:t>Emmanuel.Michielan@fr.prosenectute.ch</a:t>
            </a:r>
            <a:endParaRPr lang="fr-CH" sz="1200" b="1">
              <a:solidFill>
                <a:srgbClr val="00726F"/>
              </a:solidFill>
            </a:endParaRPr>
          </a:p>
          <a:p>
            <a:pPr lvl="1"/>
            <a:endParaRPr lang="fr-CH" sz="1200" b="1">
              <a:solidFill>
                <a:srgbClr val="00726F"/>
              </a:solidFill>
            </a:endParaRPr>
          </a:p>
          <a:p>
            <a:pPr lvl="1"/>
            <a:r>
              <a:rPr lang="fr-CH" sz="1200">
                <a:solidFill>
                  <a:srgbClr val="00726F"/>
                </a:solidFill>
              </a:rPr>
              <a:t>Beatrix Jeannottat, architecte expertise senior </a:t>
            </a:r>
          </a:p>
          <a:p>
            <a:pPr lvl="1"/>
            <a:r>
              <a:rPr lang="fr-CH" sz="1200">
                <a:solidFill>
                  <a:srgbClr val="00726F"/>
                </a:solidFill>
                <a:hlinkClick r:id="rId4"/>
              </a:rPr>
              <a:t>beatrix.jeannottat@fr.prosenectute.ch</a:t>
            </a:r>
            <a:endParaRPr lang="fr-CH" sz="1200">
              <a:solidFill>
                <a:srgbClr val="00726F"/>
              </a:solidFill>
            </a:endParaRPr>
          </a:p>
          <a:p>
            <a:pPr lvl="1"/>
            <a:endParaRPr lang="fr-CH">
              <a:solidFill>
                <a:srgbClr val="00726F"/>
              </a:solidFill>
            </a:endParaRPr>
          </a:p>
          <a:p>
            <a:r>
              <a:rPr lang="fr-CH" b="1">
                <a:solidFill>
                  <a:srgbClr val="00726F"/>
                </a:solidFill>
              </a:rPr>
              <a:t>Pro </a:t>
            </a:r>
            <a:r>
              <a:rPr lang="fr-CH" b="1" err="1">
                <a:solidFill>
                  <a:srgbClr val="00726F"/>
                </a:solidFill>
              </a:rPr>
              <a:t>Senectute</a:t>
            </a:r>
            <a:r>
              <a:rPr lang="fr-CH" b="1">
                <a:solidFill>
                  <a:srgbClr val="00726F"/>
                </a:solidFill>
              </a:rPr>
              <a:t> Vaud </a:t>
            </a:r>
            <a:endParaRPr lang="fr-CH">
              <a:solidFill>
                <a:srgbClr val="00726F"/>
              </a:solidFill>
            </a:endParaRPr>
          </a:p>
          <a:p>
            <a:pPr lvl="1"/>
            <a:r>
              <a:rPr lang="fr-CH" sz="1200">
                <a:solidFill>
                  <a:srgbClr val="00726F"/>
                </a:solidFill>
              </a:rPr>
              <a:t>Marion Zwygart, responsable Habitat et vie de quartier </a:t>
            </a:r>
          </a:p>
          <a:p>
            <a:pPr lvl="1"/>
            <a:r>
              <a:rPr lang="fr-CH" sz="1200">
                <a:solidFill>
                  <a:srgbClr val="00726F"/>
                </a:solidFill>
                <a:hlinkClick r:id="rId5"/>
              </a:rPr>
              <a:t>Marion.zwygart@vd.prosenectute.ch</a:t>
            </a:r>
            <a:endParaRPr lang="fr-CH" sz="1200">
              <a:solidFill>
                <a:srgbClr val="00726F"/>
              </a:solidFill>
            </a:endParaRPr>
          </a:p>
          <a:p>
            <a:pPr lvl="1"/>
            <a:endParaRPr lang="fr-CH" sz="1200">
              <a:solidFill>
                <a:srgbClr val="00726F"/>
              </a:solidFill>
            </a:endParaRPr>
          </a:p>
          <a:p>
            <a:pPr lvl="1"/>
            <a:r>
              <a:rPr lang="fr-CH" sz="1200">
                <a:solidFill>
                  <a:srgbClr val="00726F"/>
                </a:solidFill>
              </a:rPr>
              <a:t>Jeanne de Bussac, architecte expertise senior </a:t>
            </a:r>
          </a:p>
          <a:p>
            <a:pPr lvl="1"/>
            <a:r>
              <a:rPr lang="fr-CH" sz="1200">
                <a:solidFill>
                  <a:srgbClr val="00726F"/>
                </a:solidFill>
                <a:hlinkClick r:id="rId6"/>
              </a:rPr>
              <a:t>jeanne.debussac@vd.prosenectute.ch</a:t>
            </a:r>
            <a:endParaRPr lang="fr-CH" sz="1200">
              <a:solidFill>
                <a:srgbClr val="00726F"/>
              </a:solidFill>
            </a:endParaRPr>
          </a:p>
        </p:txBody>
      </p:sp>
      <p:sp>
        <p:nvSpPr>
          <p:cNvPr id="6" name="Foliennummernplatzhalter 5">
            <a:extLst>
              <a:ext uri="{FF2B5EF4-FFF2-40B4-BE49-F238E27FC236}">
                <a16:creationId xmlns:a16="http://schemas.microsoft.com/office/drawing/2014/main" id="{BA5B01F0-0946-B2E6-05C1-5C915BD13ADC}"/>
              </a:ext>
            </a:extLst>
          </p:cNvPr>
          <p:cNvSpPr>
            <a:spLocks noGrp="1"/>
          </p:cNvSpPr>
          <p:nvPr>
            <p:ph type="sldNum" sz="quarter" idx="15"/>
          </p:nvPr>
        </p:nvSpPr>
        <p:spPr/>
        <p:txBody>
          <a:bodyPr/>
          <a:lstStyle/>
          <a:p>
            <a:r>
              <a:rPr lang="de-CH"/>
              <a:t>Page </a:t>
            </a:r>
            <a:fld id="{453031DB-0871-4B44-8BA0-CCE754DA64BA}" type="slidenum">
              <a:rPr lang="de-CH" smtClean="0"/>
              <a:pPr/>
              <a:t>24</a:t>
            </a:fld>
            <a:endParaRPr lang="de-CH"/>
          </a:p>
        </p:txBody>
      </p:sp>
    </p:spTree>
    <p:extLst>
      <p:ext uri="{BB962C8B-B14F-4D97-AF65-F5344CB8AC3E}">
        <p14:creationId xmlns:p14="http://schemas.microsoft.com/office/powerpoint/2010/main" val="3932053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fr-CH"/>
              <a:t>1. Entrées / Sorties </a:t>
            </a:r>
            <a:endParaRPr lang="fr-FR"/>
          </a:p>
        </p:txBody>
      </p:sp>
      <p:sp>
        <p:nvSpPr>
          <p:cNvPr id="4" name="Fußzeilenplatzhalter 3"/>
          <p:cNvSpPr>
            <a:spLocks noGrp="1"/>
          </p:cNvSpPr>
          <p:nvPr>
            <p:ph type="ftr" sz="quarter" idx="13"/>
          </p:nvPr>
        </p:nvSpPr>
        <p:spPr/>
        <p:txBody>
          <a:bodyPr/>
          <a:lstStyle/>
          <a:p>
            <a:r>
              <a:rPr lang="fr-FR"/>
              <a:t>Quizz / adaptations et habitat / 2026</a:t>
            </a:r>
          </a:p>
        </p:txBody>
      </p:sp>
      <p:sp>
        <p:nvSpPr>
          <p:cNvPr id="6" name="Foliennummernplatzhalter 5"/>
          <p:cNvSpPr>
            <a:spLocks noGrp="1"/>
          </p:cNvSpPr>
          <p:nvPr>
            <p:ph type="sldNum" sz="quarter" idx="15"/>
          </p:nvPr>
        </p:nvSpPr>
        <p:spPr/>
        <p:txBody>
          <a:bodyPr/>
          <a:lstStyle/>
          <a:p>
            <a:r>
              <a:rPr lang="de-CH"/>
              <a:t>Page </a:t>
            </a:r>
            <a:fld id="{453031DB-0871-4B44-8BA0-CCE754DA64BA}" type="slidenum">
              <a:rPr lang="de-CH" smtClean="0"/>
              <a:pPr/>
              <a:t>3</a:t>
            </a:fld>
            <a:endParaRPr lang="de-CH"/>
          </a:p>
        </p:txBody>
      </p:sp>
      <p:pic>
        <p:nvPicPr>
          <p:cNvPr id="10" name="Image 9" descr="Une image contenant plein air, noir et blanc, bâtiment, fenêtre&#10;&#10;Le contenu généré par l’IA peut être incorrect.">
            <a:extLst>
              <a:ext uri="{FF2B5EF4-FFF2-40B4-BE49-F238E27FC236}">
                <a16:creationId xmlns:a16="http://schemas.microsoft.com/office/drawing/2014/main" id="{C39C000E-7557-62EC-1C1F-40B0C6A5AE0F}"/>
              </a:ext>
            </a:extLst>
          </p:cNvPr>
          <p:cNvPicPr>
            <a:picLocks noChangeAspect="1"/>
          </p:cNvPicPr>
          <p:nvPr/>
        </p:nvPicPr>
        <p:blipFill>
          <a:blip r:embed="rId3" cstate="print">
            <a:extLst>
              <a:ext uri="{28A0092B-C50C-407E-A947-70E740481C1C}">
                <a14:useLocalDpi xmlns:a14="http://schemas.microsoft.com/office/drawing/2010/main" val="0"/>
              </a:ext>
            </a:extLst>
          </a:blip>
          <a:srcRect t="11823" b="7672"/>
          <a:stretch>
            <a:fillRect/>
          </a:stretch>
        </p:blipFill>
        <p:spPr>
          <a:xfrm>
            <a:off x="603860" y="1272937"/>
            <a:ext cx="5218576" cy="2969367"/>
          </a:xfrm>
          <a:prstGeom prst="rect">
            <a:avLst/>
          </a:prstGeom>
        </p:spPr>
      </p:pic>
      <p:sp>
        <p:nvSpPr>
          <p:cNvPr id="3" name="Rectangle 1">
            <a:extLst>
              <a:ext uri="{FF2B5EF4-FFF2-40B4-BE49-F238E27FC236}">
                <a16:creationId xmlns:a16="http://schemas.microsoft.com/office/drawing/2014/main" id="{4716CE13-96D8-4A3F-2CEB-4D199533EC7B}"/>
              </a:ext>
            </a:extLst>
          </p:cNvPr>
          <p:cNvSpPr>
            <a:spLocks noChangeArrowheads="1"/>
          </p:cNvSpPr>
          <p:nvPr/>
        </p:nvSpPr>
        <p:spPr bwMode="auto">
          <a:xfrm>
            <a:off x="6083999" y="1549936"/>
            <a:ext cx="24742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Bulle narrative : ronde 4">
            <a:extLst>
              <a:ext uri="{FF2B5EF4-FFF2-40B4-BE49-F238E27FC236}">
                <a16:creationId xmlns:a16="http://schemas.microsoft.com/office/drawing/2014/main" id="{802905F0-B415-3F09-E797-9B0CC364A6EE}"/>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1625055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CF73B-4BF9-2B67-A8C9-13F27D3BECE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E90A833-B274-130A-DC84-DD5480006546}"/>
              </a:ext>
            </a:extLst>
          </p:cNvPr>
          <p:cNvSpPr>
            <a:spLocks noGrp="1"/>
          </p:cNvSpPr>
          <p:nvPr>
            <p:ph type="ctrTitle"/>
          </p:nvPr>
        </p:nvSpPr>
        <p:spPr/>
        <p:txBody>
          <a:bodyPr/>
          <a:lstStyle/>
          <a:p>
            <a:r>
              <a:rPr lang="fr-CH"/>
              <a:t>1. Entrées / Sorties </a:t>
            </a:r>
            <a:endParaRPr lang="fr-FR"/>
          </a:p>
        </p:txBody>
      </p:sp>
      <p:sp>
        <p:nvSpPr>
          <p:cNvPr id="4" name="Fußzeilenplatzhalter 3">
            <a:extLst>
              <a:ext uri="{FF2B5EF4-FFF2-40B4-BE49-F238E27FC236}">
                <a16:creationId xmlns:a16="http://schemas.microsoft.com/office/drawing/2014/main" id="{E5F595E7-F70B-80D0-3BEB-B5AD8F57E694}"/>
              </a:ext>
            </a:extLst>
          </p:cNvPr>
          <p:cNvSpPr>
            <a:spLocks noGrp="1"/>
          </p:cNvSpPr>
          <p:nvPr>
            <p:ph type="ftr" sz="quarter" idx="13"/>
          </p:nvPr>
        </p:nvSpPr>
        <p:spPr/>
        <p:txBody>
          <a:bodyPr/>
          <a:lstStyle/>
          <a:p>
            <a:r>
              <a:rPr lang="fr-FR"/>
              <a:t>Quizz / adaptations et habitat / 2026</a:t>
            </a:r>
          </a:p>
        </p:txBody>
      </p:sp>
      <p:sp>
        <p:nvSpPr>
          <p:cNvPr id="8" name="Textplatzhalter 7">
            <a:extLst>
              <a:ext uri="{FF2B5EF4-FFF2-40B4-BE49-F238E27FC236}">
                <a16:creationId xmlns:a16="http://schemas.microsoft.com/office/drawing/2014/main" id="{B135CFF1-ADA6-D351-8CA1-D2319627FE4F}"/>
              </a:ext>
            </a:extLst>
          </p:cNvPr>
          <p:cNvSpPr>
            <a:spLocks noGrp="1"/>
          </p:cNvSpPr>
          <p:nvPr>
            <p:ph type="body" sz="quarter" idx="19"/>
          </p:nvPr>
        </p:nvSpPr>
        <p:spPr>
          <a:xfrm>
            <a:off x="5687451" y="1287873"/>
            <a:ext cx="3096344" cy="1842111"/>
          </a:xfrm>
        </p:spPr>
        <p:txBody>
          <a:bodyPr/>
          <a:lstStyle/>
          <a:p>
            <a:r>
              <a:rPr lang="fr-FR" sz="1200" b="1" dirty="0">
                <a:solidFill>
                  <a:schemeClr val="tx2"/>
                </a:solidFill>
              </a:rPr>
              <a:t>Adaptations possibles :</a:t>
            </a:r>
            <a:endParaRPr lang="fr-FR" sz="1200" dirty="0">
              <a:solidFill>
                <a:schemeClr val="tx2"/>
              </a:solidFill>
            </a:endParaRPr>
          </a:p>
          <a:p>
            <a:pPr marL="285750" indent="-285750">
              <a:buFontTx/>
              <a:buChar char="-"/>
            </a:pPr>
            <a:r>
              <a:rPr lang="fr-FR" sz="1200" dirty="0">
                <a:solidFill>
                  <a:schemeClr val="tx2"/>
                </a:solidFill>
              </a:rPr>
              <a:t>Ajouter des appuis et mains courante</a:t>
            </a:r>
          </a:p>
          <a:p>
            <a:pPr marL="285750" indent="-285750">
              <a:buFontTx/>
              <a:buChar char="-"/>
            </a:pPr>
            <a:r>
              <a:rPr lang="fr-FR" sz="1200" dirty="0">
                <a:solidFill>
                  <a:schemeClr val="tx2"/>
                </a:solidFill>
              </a:rPr>
              <a:t>Augmenter la visibilité avec un éclairages de qualité et suffisant</a:t>
            </a:r>
          </a:p>
          <a:p>
            <a:pPr marL="285750" indent="-285750">
              <a:buFontTx/>
              <a:buChar char="-"/>
            </a:pPr>
            <a:r>
              <a:rPr lang="fr-FR" altLang="fr-FR" sz="1200" dirty="0">
                <a:solidFill>
                  <a:schemeClr val="tx2"/>
                </a:solidFill>
              </a:rPr>
              <a:t>le numéro de l’immeuble en grand</a:t>
            </a:r>
            <a:r>
              <a:rPr lang="fr-FR" sz="1200" dirty="0">
                <a:solidFill>
                  <a:schemeClr val="tx2"/>
                </a:solidFill>
              </a:rPr>
              <a:t> </a:t>
            </a:r>
          </a:p>
        </p:txBody>
      </p:sp>
      <p:sp>
        <p:nvSpPr>
          <p:cNvPr id="6" name="Foliennummernplatzhalter 5">
            <a:extLst>
              <a:ext uri="{FF2B5EF4-FFF2-40B4-BE49-F238E27FC236}">
                <a16:creationId xmlns:a16="http://schemas.microsoft.com/office/drawing/2014/main" id="{FB523236-81D3-2EBE-E942-92F95E996CA4}"/>
              </a:ext>
            </a:extLst>
          </p:cNvPr>
          <p:cNvSpPr>
            <a:spLocks noGrp="1"/>
          </p:cNvSpPr>
          <p:nvPr>
            <p:ph type="sldNum" sz="quarter" idx="15"/>
          </p:nvPr>
        </p:nvSpPr>
        <p:spPr/>
        <p:txBody>
          <a:bodyPr/>
          <a:lstStyle/>
          <a:p>
            <a:r>
              <a:rPr lang="de-CH"/>
              <a:t>Page </a:t>
            </a:r>
            <a:fld id="{453031DB-0871-4B44-8BA0-CCE754DA64BA}" type="slidenum">
              <a:rPr lang="de-CH" smtClean="0"/>
              <a:pPr/>
              <a:t>4</a:t>
            </a:fld>
            <a:endParaRPr lang="de-CH"/>
          </a:p>
        </p:txBody>
      </p:sp>
      <p:grpSp>
        <p:nvGrpSpPr>
          <p:cNvPr id="27" name="Groupe 26">
            <a:extLst>
              <a:ext uri="{FF2B5EF4-FFF2-40B4-BE49-F238E27FC236}">
                <a16:creationId xmlns:a16="http://schemas.microsoft.com/office/drawing/2014/main" id="{AAE238A9-261C-9D99-4BA5-193F527BA3A9}"/>
              </a:ext>
            </a:extLst>
          </p:cNvPr>
          <p:cNvGrpSpPr/>
          <p:nvPr/>
        </p:nvGrpSpPr>
        <p:grpSpPr>
          <a:xfrm>
            <a:off x="593999" y="1275606"/>
            <a:ext cx="4928611" cy="2952000"/>
            <a:chOff x="811100" y="1272937"/>
            <a:chExt cx="3683311" cy="2206125"/>
          </a:xfrm>
        </p:grpSpPr>
        <p:pic>
          <p:nvPicPr>
            <p:cNvPr id="5" name="Image 4" descr="Une image contenant plein air, bâtiment, fenêtre, Biens immobiliers&#10;&#10;Le contenu généré par l’IA peut être incorrect.">
              <a:extLst>
                <a:ext uri="{FF2B5EF4-FFF2-40B4-BE49-F238E27FC236}">
                  <a16:creationId xmlns:a16="http://schemas.microsoft.com/office/drawing/2014/main" id="{EC1C4624-9C2B-C0F7-9FFD-3D0B139B0757}"/>
                </a:ext>
              </a:extLst>
            </p:cNvPr>
            <p:cNvPicPr>
              <a:picLocks noChangeAspect="1"/>
            </p:cNvPicPr>
            <p:nvPr/>
          </p:nvPicPr>
          <p:blipFill>
            <a:blip r:embed="rId3" cstate="print">
              <a:extLst>
                <a:ext uri="{28A0092B-C50C-407E-A947-70E740481C1C}">
                  <a14:useLocalDpi xmlns:a14="http://schemas.microsoft.com/office/drawing/2010/main" val="0"/>
                </a:ext>
              </a:extLst>
            </a:blip>
            <a:srcRect l="4693" t="11569" r="510" b="8097"/>
            <a:stretch>
              <a:fillRect/>
            </a:stretch>
          </p:blipFill>
          <p:spPr>
            <a:xfrm>
              <a:off x="811100" y="1272937"/>
              <a:ext cx="3683311" cy="2206125"/>
            </a:xfrm>
            <a:prstGeom prst="rect">
              <a:avLst/>
            </a:prstGeom>
          </p:spPr>
        </p:pic>
        <p:sp>
          <p:nvSpPr>
            <p:cNvPr id="7" name="Rectangle 6">
              <a:extLst>
                <a:ext uri="{FF2B5EF4-FFF2-40B4-BE49-F238E27FC236}">
                  <a16:creationId xmlns:a16="http://schemas.microsoft.com/office/drawing/2014/main" id="{D0023188-B953-3F90-2569-9BAFC2F0718A}"/>
                </a:ext>
              </a:extLst>
            </p:cNvPr>
            <p:cNvSpPr/>
            <p:nvPr/>
          </p:nvSpPr>
          <p:spPr>
            <a:xfrm>
              <a:off x="1428506" y="3164157"/>
              <a:ext cx="2088232" cy="45719"/>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10" name="Ellipse 9">
              <a:extLst>
                <a:ext uri="{FF2B5EF4-FFF2-40B4-BE49-F238E27FC236}">
                  <a16:creationId xmlns:a16="http://schemas.microsoft.com/office/drawing/2014/main" id="{BC81A18B-7976-3AAC-B7F3-1917B69BAC08}"/>
                </a:ext>
              </a:extLst>
            </p:cNvPr>
            <p:cNvSpPr/>
            <p:nvPr/>
          </p:nvSpPr>
          <p:spPr>
            <a:xfrm>
              <a:off x="2076578" y="2098260"/>
              <a:ext cx="127352" cy="127352"/>
            </a:xfrm>
            <a:prstGeom prst="ellips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 name="Textplatzhalter 7">
              <a:extLst>
                <a:ext uri="{FF2B5EF4-FFF2-40B4-BE49-F238E27FC236}">
                  <a16:creationId xmlns:a16="http://schemas.microsoft.com/office/drawing/2014/main" id="{AA8BA3EF-656B-5A50-8887-08558D80487C}"/>
                </a:ext>
              </a:extLst>
            </p:cNvPr>
            <p:cNvSpPr txBox="1">
              <a:spLocks/>
            </p:cNvSpPr>
            <p:nvPr/>
          </p:nvSpPr>
          <p:spPr>
            <a:xfrm>
              <a:off x="3501010" y="1977011"/>
              <a:ext cx="301559" cy="295947"/>
            </a:xfrm>
            <a:prstGeom prst="rect">
              <a:avLst/>
            </a:prstGeom>
            <a:effectLst>
              <a:outerShdw blurRad="50800" dist="38100" algn="l" rotWithShape="0">
                <a:prstClr val="black">
                  <a:alpha val="40000"/>
                </a:prstClr>
              </a:outerShdw>
            </a:effectLst>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1600" b="1">
                  <a:solidFill>
                    <a:schemeClr val="accent3"/>
                  </a:solidFill>
                </a:rPr>
                <a:t>15</a:t>
              </a:r>
              <a:endParaRPr lang="fr-FR" sz="1600">
                <a:solidFill>
                  <a:schemeClr val="accent3"/>
                </a:solidFill>
              </a:endParaRPr>
            </a:p>
          </p:txBody>
        </p:sp>
        <p:cxnSp>
          <p:nvCxnSpPr>
            <p:cNvPr id="13" name="Connecteur droit 12">
              <a:extLst>
                <a:ext uri="{FF2B5EF4-FFF2-40B4-BE49-F238E27FC236}">
                  <a16:creationId xmlns:a16="http://schemas.microsoft.com/office/drawing/2014/main" id="{9AB4FDB9-308B-E662-28CF-1BFEAF298998}"/>
                </a:ext>
              </a:extLst>
            </p:cNvPr>
            <p:cNvCxnSpPr>
              <a:cxnSpLocks/>
            </p:cNvCxnSpPr>
            <p:nvPr/>
          </p:nvCxnSpPr>
          <p:spPr>
            <a:xfrm>
              <a:off x="3084690" y="2620622"/>
              <a:ext cx="462692" cy="144155"/>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65146C9-9644-D93B-FCB2-FD9E4EF24605}"/>
                </a:ext>
              </a:extLst>
            </p:cNvPr>
            <p:cNvSpPr/>
            <p:nvPr/>
          </p:nvSpPr>
          <p:spPr>
            <a:xfrm>
              <a:off x="1801498" y="2875137"/>
              <a:ext cx="402432" cy="106416"/>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15" name="Rectangle 14">
              <a:extLst>
                <a:ext uri="{FF2B5EF4-FFF2-40B4-BE49-F238E27FC236}">
                  <a16:creationId xmlns:a16="http://schemas.microsoft.com/office/drawing/2014/main" id="{792BAA8D-C470-DF6E-1EFA-74D8406CD53F}"/>
                </a:ext>
              </a:extLst>
            </p:cNvPr>
            <p:cNvSpPr/>
            <p:nvPr/>
          </p:nvSpPr>
          <p:spPr>
            <a:xfrm>
              <a:off x="2627942" y="2889808"/>
              <a:ext cx="402429" cy="91745"/>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cxnSp>
          <p:nvCxnSpPr>
            <p:cNvPr id="16" name="Connecteur droit 15">
              <a:extLst>
                <a:ext uri="{FF2B5EF4-FFF2-40B4-BE49-F238E27FC236}">
                  <a16:creationId xmlns:a16="http://schemas.microsoft.com/office/drawing/2014/main" id="{B8E873DD-8968-4A1E-A72F-1868496B9CAB}"/>
                </a:ext>
              </a:extLst>
            </p:cNvPr>
            <p:cNvCxnSpPr>
              <a:cxnSpLocks/>
            </p:cNvCxnSpPr>
            <p:nvPr/>
          </p:nvCxnSpPr>
          <p:spPr>
            <a:xfrm>
              <a:off x="3539346" y="2749179"/>
              <a:ext cx="0" cy="43783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8BE87D84-52DB-E0D8-F59C-3FFF2E065BC0}"/>
                </a:ext>
              </a:extLst>
            </p:cNvPr>
            <p:cNvCxnSpPr>
              <a:cxnSpLocks/>
            </p:cNvCxnSpPr>
            <p:nvPr/>
          </p:nvCxnSpPr>
          <p:spPr>
            <a:xfrm>
              <a:off x="3084690" y="2620650"/>
              <a:ext cx="0" cy="290981"/>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6F1E2422-889A-FA5A-74F3-7B6495D966C2}"/>
                </a:ext>
              </a:extLst>
            </p:cNvPr>
            <p:cNvCxnSpPr>
              <a:cxnSpLocks/>
            </p:cNvCxnSpPr>
            <p:nvPr/>
          </p:nvCxnSpPr>
          <p:spPr>
            <a:xfrm flipH="1">
              <a:off x="1436542" y="2619286"/>
              <a:ext cx="292346" cy="11409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DDFAD41D-2478-8B29-EA62-F46F4AD25E20}"/>
                </a:ext>
              </a:extLst>
            </p:cNvPr>
            <p:cNvCxnSpPr>
              <a:cxnSpLocks/>
            </p:cNvCxnSpPr>
            <p:nvPr/>
          </p:nvCxnSpPr>
          <p:spPr>
            <a:xfrm>
              <a:off x="1428506" y="2717785"/>
              <a:ext cx="0" cy="43783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FF13A1E0-D00C-5887-DF11-C99E96673217}"/>
                </a:ext>
              </a:extLst>
            </p:cNvPr>
            <p:cNvCxnSpPr>
              <a:cxnSpLocks/>
            </p:cNvCxnSpPr>
            <p:nvPr/>
          </p:nvCxnSpPr>
          <p:spPr>
            <a:xfrm>
              <a:off x="1716538" y="2619286"/>
              <a:ext cx="0" cy="290981"/>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9" name="Groupe 8">
            <a:extLst>
              <a:ext uri="{FF2B5EF4-FFF2-40B4-BE49-F238E27FC236}">
                <a16:creationId xmlns:a16="http://schemas.microsoft.com/office/drawing/2014/main" id="{5125B6AC-1E32-2831-78D3-A063AE439101}"/>
              </a:ext>
            </a:extLst>
          </p:cNvPr>
          <p:cNvGrpSpPr/>
          <p:nvPr/>
        </p:nvGrpSpPr>
        <p:grpSpPr>
          <a:xfrm>
            <a:off x="5808697" y="3046916"/>
            <a:ext cx="2449893" cy="1393988"/>
            <a:chOff x="594000" y="2818012"/>
            <a:chExt cx="2449893" cy="1393988"/>
          </a:xfrm>
        </p:grpSpPr>
        <p:pic>
          <p:nvPicPr>
            <p:cNvPr id="28" name="Image 27" descr="Une image contenant plein air, noir et blanc, bâtiment, fenêtre&#10;&#10;Le contenu généré par l’IA peut être incorrect.">
              <a:extLst>
                <a:ext uri="{FF2B5EF4-FFF2-40B4-BE49-F238E27FC236}">
                  <a16:creationId xmlns:a16="http://schemas.microsoft.com/office/drawing/2014/main" id="{F828FB17-23E7-8A43-A218-380E69C8686B}"/>
                </a:ext>
              </a:extLst>
            </p:cNvPr>
            <p:cNvPicPr>
              <a:picLocks noChangeAspect="1"/>
            </p:cNvPicPr>
            <p:nvPr/>
          </p:nvPicPr>
          <p:blipFill>
            <a:blip r:embed="rId4" cstate="print">
              <a:extLst>
                <a:ext uri="{28A0092B-C50C-407E-A947-70E740481C1C}">
                  <a14:useLocalDpi xmlns:a14="http://schemas.microsoft.com/office/drawing/2010/main" val="0"/>
                </a:ext>
              </a:extLst>
            </a:blip>
            <a:srcRect t="11823" b="7672"/>
            <a:stretch>
              <a:fillRect/>
            </a:stretch>
          </p:blipFill>
          <p:spPr>
            <a:xfrm>
              <a:off x="594000" y="2818012"/>
              <a:ext cx="2449893" cy="1393988"/>
            </a:xfrm>
            <a:prstGeom prst="rect">
              <a:avLst/>
            </a:prstGeom>
          </p:spPr>
        </p:pic>
        <p:sp>
          <p:nvSpPr>
            <p:cNvPr id="29" name="Ellipse 28">
              <a:extLst>
                <a:ext uri="{FF2B5EF4-FFF2-40B4-BE49-F238E27FC236}">
                  <a16:creationId xmlns:a16="http://schemas.microsoft.com/office/drawing/2014/main" id="{41B8BC0C-80B2-8F1A-627F-A29222EA9C9B}"/>
                </a:ext>
              </a:extLst>
            </p:cNvPr>
            <p:cNvSpPr/>
            <p:nvPr/>
          </p:nvSpPr>
          <p:spPr>
            <a:xfrm>
              <a:off x="1166172" y="3255217"/>
              <a:ext cx="181999" cy="181999"/>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30" name="Rectangle 29">
              <a:extLst>
                <a:ext uri="{FF2B5EF4-FFF2-40B4-BE49-F238E27FC236}">
                  <a16:creationId xmlns:a16="http://schemas.microsoft.com/office/drawing/2014/main" id="{B4CC8189-82FA-EA32-6BCB-67DDD57E3AF9}"/>
                </a:ext>
              </a:extLst>
            </p:cNvPr>
            <p:cNvSpPr/>
            <p:nvPr/>
          </p:nvSpPr>
          <p:spPr>
            <a:xfrm>
              <a:off x="1120672" y="3942614"/>
              <a:ext cx="1319495" cy="136499"/>
            </a:xfrm>
            <a:prstGeom prst="rect">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31" name="Ellipse 30">
              <a:extLst>
                <a:ext uri="{FF2B5EF4-FFF2-40B4-BE49-F238E27FC236}">
                  <a16:creationId xmlns:a16="http://schemas.microsoft.com/office/drawing/2014/main" id="{BB7B855B-7B97-8BBD-63E7-9E675C4C9913}"/>
                </a:ext>
              </a:extLst>
            </p:cNvPr>
            <p:cNvSpPr/>
            <p:nvPr/>
          </p:nvSpPr>
          <p:spPr>
            <a:xfrm>
              <a:off x="1099189" y="3631976"/>
              <a:ext cx="181999" cy="181999"/>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32" name="Ellipse 31">
              <a:extLst>
                <a:ext uri="{FF2B5EF4-FFF2-40B4-BE49-F238E27FC236}">
                  <a16:creationId xmlns:a16="http://schemas.microsoft.com/office/drawing/2014/main" id="{3B0C9333-8018-2855-7998-EB6308B11C22}"/>
                </a:ext>
              </a:extLst>
            </p:cNvPr>
            <p:cNvSpPr/>
            <p:nvPr/>
          </p:nvSpPr>
          <p:spPr>
            <a:xfrm>
              <a:off x="2167168" y="3633164"/>
              <a:ext cx="181999" cy="181999"/>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33" name="Ellipse 32">
              <a:extLst>
                <a:ext uri="{FF2B5EF4-FFF2-40B4-BE49-F238E27FC236}">
                  <a16:creationId xmlns:a16="http://schemas.microsoft.com/office/drawing/2014/main" id="{35BB5618-17DE-EA64-D7BC-E39243BF22FE}"/>
                </a:ext>
              </a:extLst>
            </p:cNvPr>
            <p:cNvSpPr/>
            <p:nvPr/>
          </p:nvSpPr>
          <p:spPr>
            <a:xfrm>
              <a:off x="1480106" y="3285226"/>
              <a:ext cx="181999" cy="181999"/>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grpSp>
    </p:spTree>
    <p:extLst>
      <p:ext uri="{BB962C8B-B14F-4D97-AF65-F5344CB8AC3E}">
        <p14:creationId xmlns:p14="http://schemas.microsoft.com/office/powerpoint/2010/main" val="1679096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D3496-551F-6794-B3BE-BEAD207DA4B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A98793B-1494-3DD9-D440-64E22C78B103}"/>
              </a:ext>
            </a:extLst>
          </p:cNvPr>
          <p:cNvSpPr>
            <a:spLocks noGrp="1"/>
          </p:cNvSpPr>
          <p:nvPr>
            <p:ph type="ctrTitle"/>
          </p:nvPr>
        </p:nvSpPr>
        <p:spPr>
          <a:xfrm>
            <a:off x="593999" y="396000"/>
            <a:ext cx="6997425" cy="396000"/>
          </a:xfrm>
        </p:spPr>
        <p:txBody>
          <a:bodyPr/>
          <a:lstStyle/>
          <a:p>
            <a:r>
              <a:rPr lang="fr-CH" dirty="0"/>
              <a:t>2. Entrée d’immeuble</a:t>
            </a:r>
            <a:endParaRPr lang="fr-FR" dirty="0"/>
          </a:p>
        </p:txBody>
      </p:sp>
      <p:sp>
        <p:nvSpPr>
          <p:cNvPr id="4" name="Fußzeilenplatzhalter 3">
            <a:extLst>
              <a:ext uri="{FF2B5EF4-FFF2-40B4-BE49-F238E27FC236}">
                <a16:creationId xmlns:a16="http://schemas.microsoft.com/office/drawing/2014/main" id="{6BE056D2-8599-9A8D-F1BD-86BCD2B51FD2}"/>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5C5BD27F-05FF-1E4F-7AFF-812238D9A4E5}"/>
              </a:ext>
            </a:extLst>
          </p:cNvPr>
          <p:cNvSpPr>
            <a:spLocks noGrp="1"/>
          </p:cNvSpPr>
          <p:nvPr>
            <p:ph type="sldNum" sz="quarter" idx="15"/>
          </p:nvPr>
        </p:nvSpPr>
        <p:spPr/>
        <p:txBody>
          <a:bodyPr/>
          <a:lstStyle/>
          <a:p>
            <a:r>
              <a:rPr lang="de-CH"/>
              <a:t>Page </a:t>
            </a:r>
            <a:fld id="{453031DB-0871-4B44-8BA0-CCE754DA64BA}" type="slidenum">
              <a:rPr lang="de-CH" smtClean="0"/>
              <a:pPr/>
              <a:t>5</a:t>
            </a:fld>
            <a:endParaRPr lang="de-CH"/>
          </a:p>
        </p:txBody>
      </p:sp>
      <p:sp>
        <p:nvSpPr>
          <p:cNvPr id="3" name="Rectangle 1">
            <a:extLst>
              <a:ext uri="{FF2B5EF4-FFF2-40B4-BE49-F238E27FC236}">
                <a16:creationId xmlns:a16="http://schemas.microsoft.com/office/drawing/2014/main" id="{D1E2BE3A-F43B-CD39-D85A-700BAC7C9E1E}"/>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8" name="Bulle narrative : ronde 7">
            <a:extLst>
              <a:ext uri="{FF2B5EF4-FFF2-40B4-BE49-F238E27FC236}">
                <a16:creationId xmlns:a16="http://schemas.microsoft.com/office/drawing/2014/main" id="{F017AEB3-33FF-A08F-5F0D-7592A3CDC6AD}"/>
              </a:ext>
            </a:extLst>
          </p:cNvPr>
          <p:cNvSpPr/>
          <p:nvPr/>
        </p:nvSpPr>
        <p:spPr>
          <a:xfrm>
            <a:off x="6187908" y="1180810"/>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pic>
        <p:nvPicPr>
          <p:cNvPr id="10" name="Image 9">
            <a:extLst>
              <a:ext uri="{FF2B5EF4-FFF2-40B4-BE49-F238E27FC236}">
                <a16:creationId xmlns:a16="http://schemas.microsoft.com/office/drawing/2014/main" id="{8E679976-6323-034D-BC3A-4BC00252A6F3}"/>
              </a:ext>
            </a:extLst>
          </p:cNvPr>
          <p:cNvPicPr>
            <a:picLocks noChangeAspect="1"/>
          </p:cNvPicPr>
          <p:nvPr/>
        </p:nvPicPr>
        <p:blipFill rotWithShape="1">
          <a:blip r:embed="rId3">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29084" b="13827"/>
          <a:stretch/>
        </p:blipFill>
        <p:spPr>
          <a:xfrm>
            <a:off x="593999" y="1282923"/>
            <a:ext cx="3897790" cy="2966934"/>
          </a:xfrm>
          <a:prstGeom prst="rect">
            <a:avLst/>
          </a:prstGeom>
        </p:spPr>
      </p:pic>
    </p:spTree>
    <p:extLst>
      <p:ext uri="{BB962C8B-B14F-4D97-AF65-F5344CB8AC3E}">
        <p14:creationId xmlns:p14="http://schemas.microsoft.com/office/powerpoint/2010/main" val="2563152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26E0D-B20C-AA22-41B6-0473A2DC2AFF}"/>
            </a:ext>
          </a:extLst>
        </p:cNvPr>
        <p:cNvGrpSpPr/>
        <p:nvPr/>
      </p:nvGrpSpPr>
      <p:grpSpPr>
        <a:xfrm>
          <a:off x="0" y="0"/>
          <a:ext cx="0" cy="0"/>
          <a:chOff x="0" y="0"/>
          <a:chExt cx="0" cy="0"/>
        </a:xfrm>
      </p:grpSpPr>
      <p:sp>
        <p:nvSpPr>
          <p:cNvPr id="29" name="Forme libre 28">
            <a:extLst>
              <a:ext uri="{FF2B5EF4-FFF2-40B4-BE49-F238E27FC236}">
                <a16:creationId xmlns:a16="http://schemas.microsoft.com/office/drawing/2014/main" id="{7E603AFD-613C-1D48-8557-3AE3580EE446}"/>
              </a:ext>
            </a:extLst>
          </p:cNvPr>
          <p:cNvSpPr/>
          <p:nvPr/>
        </p:nvSpPr>
        <p:spPr>
          <a:xfrm>
            <a:off x="7556269" y="2818015"/>
            <a:ext cx="415636" cy="1388225"/>
          </a:xfrm>
          <a:custGeom>
            <a:avLst/>
            <a:gdLst>
              <a:gd name="connsiteX0" fmla="*/ 33251 w 415636"/>
              <a:gd name="connsiteY0" fmla="*/ 83127 h 1388225"/>
              <a:gd name="connsiteX1" fmla="*/ 415636 w 415636"/>
              <a:gd name="connsiteY1" fmla="*/ 0 h 1388225"/>
              <a:gd name="connsiteX2" fmla="*/ 415636 w 415636"/>
              <a:gd name="connsiteY2" fmla="*/ 1388225 h 1388225"/>
              <a:gd name="connsiteX3" fmla="*/ 0 w 415636"/>
              <a:gd name="connsiteY3" fmla="*/ 1313410 h 1388225"/>
            </a:gdLst>
            <a:ahLst/>
            <a:cxnLst>
              <a:cxn ang="0">
                <a:pos x="connsiteX0" y="connsiteY0"/>
              </a:cxn>
              <a:cxn ang="0">
                <a:pos x="connsiteX1" y="connsiteY1"/>
              </a:cxn>
              <a:cxn ang="0">
                <a:pos x="connsiteX2" y="connsiteY2"/>
              </a:cxn>
              <a:cxn ang="0">
                <a:pos x="connsiteX3" y="connsiteY3"/>
              </a:cxn>
            </a:cxnLst>
            <a:rect l="l" t="t" r="r" b="b"/>
            <a:pathLst>
              <a:path w="415636" h="1388225">
                <a:moveTo>
                  <a:pt x="33251" y="83127"/>
                </a:moveTo>
                <a:lnTo>
                  <a:pt x="415636" y="0"/>
                </a:lnTo>
                <a:lnTo>
                  <a:pt x="415636" y="1388225"/>
                </a:lnTo>
                <a:lnTo>
                  <a:pt x="0" y="1313410"/>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el 1">
            <a:extLst>
              <a:ext uri="{FF2B5EF4-FFF2-40B4-BE49-F238E27FC236}">
                <a16:creationId xmlns:a16="http://schemas.microsoft.com/office/drawing/2014/main" id="{C9515464-EC1B-86F7-0D38-E229EAD1B946}"/>
              </a:ext>
            </a:extLst>
          </p:cNvPr>
          <p:cNvSpPr>
            <a:spLocks noGrp="1"/>
          </p:cNvSpPr>
          <p:nvPr>
            <p:ph type="ctrTitle"/>
          </p:nvPr>
        </p:nvSpPr>
        <p:spPr>
          <a:xfrm>
            <a:off x="594000" y="396000"/>
            <a:ext cx="7064100" cy="396000"/>
          </a:xfrm>
        </p:spPr>
        <p:txBody>
          <a:bodyPr/>
          <a:lstStyle/>
          <a:p>
            <a:r>
              <a:rPr lang="fr-CH" dirty="0"/>
              <a:t>2. Entrée d’immeuble</a:t>
            </a:r>
            <a:endParaRPr lang="fr-FR" dirty="0"/>
          </a:p>
        </p:txBody>
      </p:sp>
      <p:sp>
        <p:nvSpPr>
          <p:cNvPr id="3" name="Textplatzhalter 2">
            <a:extLst>
              <a:ext uri="{FF2B5EF4-FFF2-40B4-BE49-F238E27FC236}">
                <a16:creationId xmlns:a16="http://schemas.microsoft.com/office/drawing/2014/main" id="{7D4CACA7-105C-00BD-F1E7-138B2BEFAA46}"/>
              </a:ext>
            </a:extLst>
          </p:cNvPr>
          <p:cNvSpPr>
            <a:spLocks noGrp="1"/>
          </p:cNvSpPr>
          <p:nvPr>
            <p:ph type="body" sz="quarter" idx="4294967295"/>
          </p:nvPr>
        </p:nvSpPr>
        <p:spPr>
          <a:xfrm>
            <a:off x="7543478" y="4560210"/>
            <a:ext cx="1349001" cy="243788"/>
          </a:xfrm>
        </p:spPr>
        <p:txBody>
          <a:bodyPr/>
          <a:lstStyle/>
          <a:p>
            <a:pPr marL="0" lvl="0" indent="0">
              <a:buNone/>
            </a:pPr>
            <a:r>
              <a:rPr lang="fr-FR" sz="1400" spc="50">
                <a:solidFill>
                  <a:srgbClr val="BBCF00"/>
                </a:solidFill>
                <a:latin typeface="NeueSans Pro Bold" pitchFamily="2" charset="0"/>
              </a:rPr>
              <a:t>canton de Vaud</a:t>
            </a:r>
          </a:p>
        </p:txBody>
      </p:sp>
      <p:sp>
        <p:nvSpPr>
          <p:cNvPr id="4" name="Fußzeilenplatzhalter 3">
            <a:extLst>
              <a:ext uri="{FF2B5EF4-FFF2-40B4-BE49-F238E27FC236}">
                <a16:creationId xmlns:a16="http://schemas.microsoft.com/office/drawing/2014/main" id="{1DC89056-0864-4664-3B52-9174B7AE7E3E}"/>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8253EA65-F030-C115-F158-FE45D03E1E78}"/>
              </a:ext>
            </a:extLst>
          </p:cNvPr>
          <p:cNvSpPr>
            <a:spLocks noGrp="1"/>
          </p:cNvSpPr>
          <p:nvPr>
            <p:ph type="sldNum" sz="quarter" idx="15"/>
          </p:nvPr>
        </p:nvSpPr>
        <p:spPr/>
        <p:txBody>
          <a:bodyPr/>
          <a:lstStyle/>
          <a:p>
            <a:r>
              <a:rPr lang="de-CH"/>
              <a:t>Page </a:t>
            </a:r>
            <a:fld id="{453031DB-0871-4B44-8BA0-CCE754DA64BA}" type="slidenum">
              <a:rPr lang="de-CH" smtClean="0"/>
              <a:pPr/>
              <a:t>6</a:t>
            </a:fld>
            <a:endParaRPr lang="de-CH"/>
          </a:p>
        </p:txBody>
      </p:sp>
      <p:sp>
        <p:nvSpPr>
          <p:cNvPr id="9" name="ZoneTexte 8">
            <a:extLst>
              <a:ext uri="{FF2B5EF4-FFF2-40B4-BE49-F238E27FC236}">
                <a16:creationId xmlns:a16="http://schemas.microsoft.com/office/drawing/2014/main" id="{BE54B5E1-CBFF-3281-4FCF-B1F9E61207C8}"/>
              </a:ext>
            </a:extLst>
          </p:cNvPr>
          <p:cNvSpPr txBox="1"/>
          <p:nvPr/>
        </p:nvSpPr>
        <p:spPr>
          <a:xfrm>
            <a:off x="5646120" y="1281802"/>
            <a:ext cx="3411383" cy="1200329"/>
          </a:xfrm>
          <a:prstGeom prst="rect">
            <a:avLst/>
          </a:prstGeom>
          <a:noFill/>
        </p:spPr>
        <p:txBody>
          <a:bodyPr wrap="square">
            <a:spAutoFit/>
          </a:bodyPr>
          <a:lstStyle/>
          <a:p>
            <a:r>
              <a:rPr lang="fr-FR" sz="1200" b="1" dirty="0">
                <a:solidFill>
                  <a:schemeClr val="tx2"/>
                </a:solidFill>
              </a:rPr>
              <a:t>Adaptations possibles :</a:t>
            </a:r>
          </a:p>
          <a:p>
            <a:r>
              <a:rPr lang="fr-FR" sz="1200" dirty="0">
                <a:solidFill>
                  <a:schemeClr val="tx2"/>
                </a:solidFill>
              </a:rPr>
              <a:t>- Hauteur adaptée des boîtes aux lettres</a:t>
            </a:r>
          </a:p>
          <a:p>
            <a:r>
              <a:rPr lang="fr-FR" sz="1200" dirty="0">
                <a:solidFill>
                  <a:schemeClr val="tx2"/>
                </a:solidFill>
              </a:rPr>
              <a:t>- Couvert</a:t>
            </a:r>
          </a:p>
          <a:p>
            <a:r>
              <a:rPr lang="fr-FR" sz="1200" dirty="0">
                <a:solidFill>
                  <a:schemeClr val="tx2"/>
                </a:solidFill>
              </a:rPr>
              <a:t>- Taille écriture grande taille et contrastes</a:t>
            </a:r>
          </a:p>
          <a:p>
            <a:r>
              <a:rPr lang="fr-FR" sz="1200" dirty="0">
                <a:solidFill>
                  <a:schemeClr val="tx2"/>
                </a:solidFill>
              </a:rPr>
              <a:t>- Facilité d’usage de l’interphone</a:t>
            </a:r>
          </a:p>
          <a:p>
            <a:r>
              <a:rPr lang="fr-FR" sz="1200" dirty="0">
                <a:solidFill>
                  <a:schemeClr val="tx2"/>
                </a:solidFill>
              </a:rPr>
              <a:t>- Portes automatiques</a:t>
            </a:r>
          </a:p>
        </p:txBody>
      </p:sp>
      <p:pic>
        <p:nvPicPr>
          <p:cNvPr id="13" name="Image 12">
            <a:extLst>
              <a:ext uri="{FF2B5EF4-FFF2-40B4-BE49-F238E27FC236}">
                <a16:creationId xmlns:a16="http://schemas.microsoft.com/office/drawing/2014/main" id="{D0EFE6FF-69F3-A043-A337-AE04E3B5C520}"/>
              </a:ext>
            </a:extLst>
          </p:cNvPr>
          <p:cNvPicPr>
            <a:picLocks noChangeAspect="1"/>
          </p:cNvPicPr>
          <p:nvPr/>
        </p:nvPicPr>
        <p:blipFill rotWithShape="1">
          <a:blip r:embed="rId3">
            <a:extLst>
              <a:ext uri="{28A0092B-C50C-407E-A947-70E740481C1C}">
                <a14:useLocalDpi xmlns:a14="http://schemas.microsoft.com/office/drawing/2010/main" val="0"/>
              </a:ext>
            </a:extLst>
          </a:blip>
          <a:srcRect l="30460" t="23868"/>
          <a:stretch/>
        </p:blipFill>
        <p:spPr>
          <a:xfrm>
            <a:off x="2784500" y="2750882"/>
            <a:ext cx="1867750" cy="1533599"/>
          </a:xfrm>
          <a:prstGeom prst="rect">
            <a:avLst/>
          </a:prstGeom>
        </p:spPr>
      </p:pic>
      <p:pic>
        <p:nvPicPr>
          <p:cNvPr id="15" name="Image 14">
            <a:extLst>
              <a:ext uri="{FF2B5EF4-FFF2-40B4-BE49-F238E27FC236}">
                <a16:creationId xmlns:a16="http://schemas.microsoft.com/office/drawing/2014/main" id="{806A09CC-178C-D34B-BA41-5DA1286248B4}"/>
              </a:ext>
            </a:extLst>
          </p:cNvPr>
          <p:cNvPicPr>
            <a:picLocks noChangeAspect="1"/>
          </p:cNvPicPr>
          <p:nvPr/>
        </p:nvPicPr>
        <p:blipFill rotWithShape="1">
          <a:blip r:embed="rId4">
            <a:extLst>
              <a:ext uri="{28A0092B-C50C-407E-A947-70E740481C1C}">
                <a14:useLocalDpi xmlns:a14="http://schemas.microsoft.com/office/drawing/2010/main" val="0"/>
              </a:ext>
            </a:extLst>
          </a:blip>
          <a:srcRect l="34660" r="13862"/>
          <a:stretch/>
        </p:blipFill>
        <p:spPr>
          <a:xfrm rot="5400000">
            <a:off x="3077398" y="1060773"/>
            <a:ext cx="1281953" cy="1867750"/>
          </a:xfrm>
          <a:prstGeom prst="rect">
            <a:avLst/>
          </a:prstGeom>
        </p:spPr>
      </p:pic>
      <p:pic>
        <p:nvPicPr>
          <p:cNvPr id="17" name="Image 16">
            <a:extLst>
              <a:ext uri="{FF2B5EF4-FFF2-40B4-BE49-F238E27FC236}">
                <a16:creationId xmlns:a16="http://schemas.microsoft.com/office/drawing/2014/main" id="{C0C51CBB-608E-CC45-A26A-DE59E83AE1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0060" y="4005649"/>
            <a:ext cx="1961211" cy="1989309"/>
          </a:xfrm>
          <a:prstGeom prst="rect">
            <a:avLst/>
          </a:prstGeom>
        </p:spPr>
      </p:pic>
      <p:pic>
        <p:nvPicPr>
          <p:cNvPr id="19" name="Image 18">
            <a:extLst>
              <a:ext uri="{FF2B5EF4-FFF2-40B4-BE49-F238E27FC236}">
                <a16:creationId xmlns:a16="http://schemas.microsoft.com/office/drawing/2014/main" id="{37E2E6CB-B4C9-9F44-8E1E-B442BA6F46AB}"/>
              </a:ext>
            </a:extLst>
          </p:cNvPr>
          <p:cNvPicPr>
            <a:picLocks noChangeAspect="1"/>
          </p:cNvPicPr>
          <p:nvPr/>
        </p:nvPicPr>
        <p:blipFill rotWithShape="1">
          <a:blip r:embed="rId6">
            <a:extLst>
              <a:ext uri="{28A0092B-C50C-407E-A947-70E740481C1C}">
                <a14:useLocalDpi xmlns:a14="http://schemas.microsoft.com/office/drawing/2010/main" val="0"/>
              </a:ext>
            </a:extLst>
          </a:blip>
          <a:srcRect l="20011"/>
          <a:stretch/>
        </p:blipFill>
        <p:spPr>
          <a:xfrm>
            <a:off x="594000" y="1284321"/>
            <a:ext cx="1799849" cy="3000160"/>
          </a:xfrm>
          <a:prstGeom prst="rect">
            <a:avLst/>
          </a:prstGeom>
        </p:spPr>
      </p:pic>
      <p:pic>
        <p:nvPicPr>
          <p:cNvPr id="20" name="Image 19">
            <a:extLst>
              <a:ext uri="{FF2B5EF4-FFF2-40B4-BE49-F238E27FC236}">
                <a16:creationId xmlns:a16="http://schemas.microsoft.com/office/drawing/2014/main" id="{9D318572-DC16-7E44-A900-77F05E77D0D3}"/>
              </a:ext>
            </a:extLst>
          </p:cNvPr>
          <p:cNvPicPr>
            <a:picLocks noChangeAspect="1"/>
          </p:cNvPicPr>
          <p:nvPr/>
        </p:nvPicPr>
        <p:blipFill rotWithShape="1">
          <a:blip r:embed="rId7">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t="25658" b="13827"/>
          <a:stretch/>
        </p:blipFill>
        <p:spPr>
          <a:xfrm>
            <a:off x="5877310" y="2918022"/>
            <a:ext cx="1709859" cy="1379629"/>
          </a:xfrm>
          <a:prstGeom prst="rect">
            <a:avLst/>
          </a:prstGeom>
        </p:spPr>
      </p:pic>
      <p:sp>
        <p:nvSpPr>
          <p:cNvPr id="23" name="Ellipse 22">
            <a:extLst>
              <a:ext uri="{FF2B5EF4-FFF2-40B4-BE49-F238E27FC236}">
                <a16:creationId xmlns:a16="http://schemas.microsoft.com/office/drawing/2014/main" id="{E21FBD3D-C64A-0143-8711-C0253A32FACB}"/>
              </a:ext>
            </a:extLst>
          </p:cNvPr>
          <p:cNvSpPr/>
          <p:nvPr/>
        </p:nvSpPr>
        <p:spPr>
          <a:xfrm>
            <a:off x="6662536" y="2638122"/>
            <a:ext cx="430182" cy="430182"/>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 name="Ellipse 23">
            <a:extLst>
              <a:ext uri="{FF2B5EF4-FFF2-40B4-BE49-F238E27FC236}">
                <a16:creationId xmlns:a16="http://schemas.microsoft.com/office/drawing/2014/main" id="{26AE087A-1C6C-044C-BA84-157E7BF9E2E7}"/>
              </a:ext>
            </a:extLst>
          </p:cNvPr>
          <p:cNvSpPr/>
          <p:nvPr/>
        </p:nvSpPr>
        <p:spPr>
          <a:xfrm>
            <a:off x="6559077" y="3224295"/>
            <a:ext cx="430182" cy="430182"/>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1" name="Forme libre 30">
            <a:extLst>
              <a:ext uri="{FF2B5EF4-FFF2-40B4-BE49-F238E27FC236}">
                <a16:creationId xmlns:a16="http://schemas.microsoft.com/office/drawing/2014/main" id="{60062A40-C808-DA45-BF5E-BAA8785CEF9B}"/>
              </a:ext>
            </a:extLst>
          </p:cNvPr>
          <p:cNvSpPr/>
          <p:nvPr/>
        </p:nvSpPr>
        <p:spPr>
          <a:xfrm>
            <a:off x="8013469" y="2734888"/>
            <a:ext cx="440575" cy="1549594"/>
          </a:xfrm>
          <a:custGeom>
            <a:avLst/>
            <a:gdLst>
              <a:gd name="connsiteX0" fmla="*/ 440575 w 440575"/>
              <a:gd name="connsiteY0" fmla="*/ 0 h 1587731"/>
              <a:gd name="connsiteX1" fmla="*/ 0 w 440575"/>
              <a:gd name="connsiteY1" fmla="*/ 74815 h 1587731"/>
              <a:gd name="connsiteX2" fmla="*/ 0 w 440575"/>
              <a:gd name="connsiteY2" fmla="*/ 1504604 h 1587731"/>
              <a:gd name="connsiteX3" fmla="*/ 399011 w 440575"/>
              <a:gd name="connsiteY3" fmla="*/ 1587731 h 1587731"/>
            </a:gdLst>
            <a:ahLst/>
            <a:cxnLst>
              <a:cxn ang="0">
                <a:pos x="connsiteX0" y="connsiteY0"/>
              </a:cxn>
              <a:cxn ang="0">
                <a:pos x="connsiteX1" y="connsiteY1"/>
              </a:cxn>
              <a:cxn ang="0">
                <a:pos x="connsiteX2" y="connsiteY2"/>
              </a:cxn>
              <a:cxn ang="0">
                <a:pos x="connsiteX3" y="connsiteY3"/>
              </a:cxn>
            </a:cxnLst>
            <a:rect l="l" t="t" r="r" b="b"/>
            <a:pathLst>
              <a:path w="440575" h="1587731">
                <a:moveTo>
                  <a:pt x="440575" y="0"/>
                </a:moveTo>
                <a:lnTo>
                  <a:pt x="0" y="74815"/>
                </a:lnTo>
                <a:lnTo>
                  <a:pt x="0" y="1504604"/>
                </a:lnTo>
                <a:lnTo>
                  <a:pt x="399011" y="1587731"/>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3" name="Connecteur droit avec flèche 32">
            <a:extLst>
              <a:ext uri="{FF2B5EF4-FFF2-40B4-BE49-F238E27FC236}">
                <a16:creationId xmlns:a16="http://schemas.microsoft.com/office/drawing/2014/main" id="{2AEB51E4-9CAF-BC46-8B22-2AFF41DEC04C}"/>
              </a:ext>
            </a:extLst>
          </p:cNvPr>
          <p:cNvCxnSpPr>
            <a:cxnSpLocks/>
          </p:cNvCxnSpPr>
          <p:nvPr/>
        </p:nvCxnSpPr>
        <p:spPr>
          <a:xfrm>
            <a:off x="8102830" y="3579662"/>
            <a:ext cx="295375" cy="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DF5C25BB-E224-A449-BFBB-4679DD81287C}"/>
              </a:ext>
            </a:extLst>
          </p:cNvPr>
          <p:cNvCxnSpPr>
            <a:cxnSpLocks/>
          </p:cNvCxnSpPr>
          <p:nvPr/>
        </p:nvCxnSpPr>
        <p:spPr>
          <a:xfrm flipH="1">
            <a:off x="7658100" y="3579662"/>
            <a:ext cx="247995" cy="0"/>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4F131392-F90D-CD44-944C-14572A1B12B6}"/>
              </a:ext>
            </a:extLst>
          </p:cNvPr>
          <p:cNvCxnSpPr>
            <a:cxnSpLocks/>
          </p:cNvCxnSpPr>
          <p:nvPr/>
        </p:nvCxnSpPr>
        <p:spPr>
          <a:xfrm>
            <a:off x="8454044" y="2750882"/>
            <a:ext cx="0" cy="1546769"/>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39C915F7-CB50-6842-9089-A0BD2A0088C9}"/>
              </a:ext>
            </a:extLst>
          </p:cNvPr>
          <p:cNvSpPr/>
          <p:nvPr/>
        </p:nvSpPr>
        <p:spPr>
          <a:xfrm>
            <a:off x="8545859" y="3068304"/>
            <a:ext cx="144379" cy="314288"/>
          </a:xfrm>
          <a:prstGeom prst="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712614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228E86-24F5-AAD9-4B74-62B2763ACD2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CBEDB4E-9D32-58B3-6C96-1F3669D2E23D}"/>
              </a:ext>
            </a:extLst>
          </p:cNvPr>
          <p:cNvSpPr>
            <a:spLocks noGrp="1"/>
          </p:cNvSpPr>
          <p:nvPr>
            <p:ph type="ctrTitle"/>
          </p:nvPr>
        </p:nvSpPr>
        <p:spPr>
          <a:xfrm>
            <a:off x="593999" y="396000"/>
            <a:ext cx="6997425" cy="396000"/>
          </a:xfrm>
        </p:spPr>
        <p:txBody>
          <a:bodyPr/>
          <a:lstStyle/>
          <a:p>
            <a:r>
              <a:rPr lang="fr-CH" dirty="0"/>
              <a:t>3. Sécurité et déplacements : les escaliers</a:t>
            </a:r>
            <a:endParaRPr lang="fr-FR" dirty="0"/>
          </a:p>
        </p:txBody>
      </p:sp>
      <p:sp>
        <p:nvSpPr>
          <p:cNvPr id="4" name="Fußzeilenplatzhalter 3">
            <a:extLst>
              <a:ext uri="{FF2B5EF4-FFF2-40B4-BE49-F238E27FC236}">
                <a16:creationId xmlns:a16="http://schemas.microsoft.com/office/drawing/2014/main" id="{1647EB26-05F9-15D3-1AF8-28379943C30B}"/>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D41460F9-BF19-37EF-5AE1-97F19501F7BD}"/>
              </a:ext>
            </a:extLst>
          </p:cNvPr>
          <p:cNvSpPr>
            <a:spLocks noGrp="1"/>
          </p:cNvSpPr>
          <p:nvPr>
            <p:ph type="sldNum" sz="quarter" idx="15"/>
          </p:nvPr>
        </p:nvSpPr>
        <p:spPr/>
        <p:txBody>
          <a:bodyPr/>
          <a:lstStyle/>
          <a:p>
            <a:r>
              <a:rPr lang="de-CH"/>
              <a:t>Page </a:t>
            </a:r>
            <a:fld id="{453031DB-0871-4B44-8BA0-CCE754DA64BA}" type="slidenum">
              <a:rPr lang="de-CH" smtClean="0"/>
              <a:pPr/>
              <a:t>7</a:t>
            </a:fld>
            <a:endParaRPr lang="de-CH"/>
          </a:p>
        </p:txBody>
      </p:sp>
      <p:grpSp>
        <p:nvGrpSpPr>
          <p:cNvPr id="27" name="Groupe 26">
            <a:extLst>
              <a:ext uri="{FF2B5EF4-FFF2-40B4-BE49-F238E27FC236}">
                <a16:creationId xmlns:a16="http://schemas.microsoft.com/office/drawing/2014/main" id="{6733A023-D134-0D16-38E8-47CE5E3EA128}"/>
              </a:ext>
            </a:extLst>
          </p:cNvPr>
          <p:cNvGrpSpPr/>
          <p:nvPr/>
        </p:nvGrpSpPr>
        <p:grpSpPr>
          <a:xfrm>
            <a:off x="628718" y="1272937"/>
            <a:ext cx="5199042" cy="2952000"/>
            <a:chOff x="628718" y="1272937"/>
            <a:chExt cx="3885412" cy="2206125"/>
          </a:xfrm>
        </p:grpSpPr>
        <p:pic>
          <p:nvPicPr>
            <p:cNvPr id="5" name="Image 4" descr="Une image contenant plein air, bâtiment, fenêtre, Biens immobiliers&#10;&#10;Le contenu généré par l’IA peut être incorrect.">
              <a:extLst>
                <a:ext uri="{FF2B5EF4-FFF2-40B4-BE49-F238E27FC236}">
                  <a16:creationId xmlns:a16="http://schemas.microsoft.com/office/drawing/2014/main" id="{5D622417-0B08-2C3A-A53E-B434F89DEDF6}"/>
                </a:ext>
              </a:extLst>
            </p:cNvPr>
            <p:cNvPicPr>
              <a:picLocks noChangeAspect="1"/>
            </p:cNvPicPr>
            <p:nvPr/>
          </p:nvPicPr>
          <p:blipFill>
            <a:blip r:embed="rId3" cstate="print">
              <a:extLst>
                <a:ext uri="{28A0092B-C50C-407E-A947-70E740481C1C}">
                  <a14:useLocalDpi xmlns:a14="http://schemas.microsoft.com/office/drawing/2010/main" val="0"/>
                </a:ext>
              </a:extLst>
            </a:blip>
            <a:srcRect t="11569" b="8097"/>
            <a:stretch>
              <a:fillRect/>
            </a:stretch>
          </p:blipFill>
          <p:spPr>
            <a:xfrm>
              <a:off x="628718" y="1272937"/>
              <a:ext cx="3885412" cy="2206125"/>
            </a:xfrm>
            <a:prstGeom prst="rect">
              <a:avLst/>
            </a:prstGeom>
          </p:spPr>
        </p:pic>
        <p:sp>
          <p:nvSpPr>
            <p:cNvPr id="7" name="Rectangle 6">
              <a:extLst>
                <a:ext uri="{FF2B5EF4-FFF2-40B4-BE49-F238E27FC236}">
                  <a16:creationId xmlns:a16="http://schemas.microsoft.com/office/drawing/2014/main" id="{AB190715-3C8B-EB28-D12D-A7755305D258}"/>
                </a:ext>
              </a:extLst>
            </p:cNvPr>
            <p:cNvSpPr/>
            <p:nvPr/>
          </p:nvSpPr>
          <p:spPr>
            <a:xfrm>
              <a:off x="1428506" y="3164157"/>
              <a:ext cx="2088232" cy="45719"/>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10" name="Ellipse 9">
              <a:extLst>
                <a:ext uri="{FF2B5EF4-FFF2-40B4-BE49-F238E27FC236}">
                  <a16:creationId xmlns:a16="http://schemas.microsoft.com/office/drawing/2014/main" id="{E808B585-D6C7-93E0-436D-E11C5F7DB2B8}"/>
                </a:ext>
              </a:extLst>
            </p:cNvPr>
            <p:cNvSpPr/>
            <p:nvPr/>
          </p:nvSpPr>
          <p:spPr>
            <a:xfrm>
              <a:off x="2076578" y="2098260"/>
              <a:ext cx="127352" cy="127352"/>
            </a:xfrm>
            <a:prstGeom prst="ellips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 name="Textplatzhalter 7">
              <a:extLst>
                <a:ext uri="{FF2B5EF4-FFF2-40B4-BE49-F238E27FC236}">
                  <a16:creationId xmlns:a16="http://schemas.microsoft.com/office/drawing/2014/main" id="{A50EDF43-A1F6-F766-423A-5F287528B861}"/>
                </a:ext>
              </a:extLst>
            </p:cNvPr>
            <p:cNvSpPr txBox="1">
              <a:spLocks/>
            </p:cNvSpPr>
            <p:nvPr/>
          </p:nvSpPr>
          <p:spPr>
            <a:xfrm>
              <a:off x="1530732" y="2040538"/>
              <a:ext cx="301559" cy="295947"/>
            </a:xfrm>
            <a:prstGeom prst="rect">
              <a:avLst/>
            </a:prstGeom>
          </p:spPr>
          <p:txBody>
            <a:bodyPr vert="horz" lIns="0" tIns="0" rIns="0" bIns="0" rtlCol="0">
              <a:noAutofit/>
            </a:bodyPr>
            <a:lstStyle>
              <a:lvl1pPr marL="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spcBef>
                  <a:spcPct val="20000"/>
                </a:spcBef>
                <a:buClr>
                  <a:srgbClr val="00726F"/>
                </a:buClr>
                <a:buFontTx/>
                <a:buNone/>
                <a:defRPr sz="1400" b="0"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spcBef>
                  <a:spcPct val="20000"/>
                </a:spcBef>
                <a:buClr>
                  <a:srgbClr val="00726F"/>
                </a:buClr>
                <a:buFontTx/>
                <a:buNone/>
                <a:defRPr sz="1400" b="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b="1">
                  <a:solidFill>
                    <a:schemeClr val="accent3"/>
                  </a:solidFill>
                </a:rPr>
                <a:t>15</a:t>
              </a:r>
              <a:endParaRPr lang="fr-FR">
                <a:solidFill>
                  <a:schemeClr val="accent3"/>
                </a:solidFill>
              </a:endParaRPr>
            </a:p>
          </p:txBody>
        </p:sp>
        <p:cxnSp>
          <p:nvCxnSpPr>
            <p:cNvPr id="13" name="Connecteur droit 12">
              <a:extLst>
                <a:ext uri="{FF2B5EF4-FFF2-40B4-BE49-F238E27FC236}">
                  <a16:creationId xmlns:a16="http://schemas.microsoft.com/office/drawing/2014/main" id="{3A481E02-B62A-1616-7F9B-537CA06BCCDD}"/>
                </a:ext>
              </a:extLst>
            </p:cNvPr>
            <p:cNvCxnSpPr>
              <a:cxnSpLocks/>
            </p:cNvCxnSpPr>
            <p:nvPr/>
          </p:nvCxnSpPr>
          <p:spPr>
            <a:xfrm>
              <a:off x="3084690" y="2620622"/>
              <a:ext cx="462692" cy="144155"/>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A8C574D8-4D97-4DCD-3143-2BE6E8C5E498}"/>
                </a:ext>
              </a:extLst>
            </p:cNvPr>
            <p:cNvSpPr/>
            <p:nvPr/>
          </p:nvSpPr>
          <p:spPr>
            <a:xfrm>
              <a:off x="1716538" y="2875137"/>
              <a:ext cx="487392" cy="91745"/>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sp>
          <p:nvSpPr>
            <p:cNvPr id="15" name="Rectangle 14">
              <a:extLst>
                <a:ext uri="{FF2B5EF4-FFF2-40B4-BE49-F238E27FC236}">
                  <a16:creationId xmlns:a16="http://schemas.microsoft.com/office/drawing/2014/main" id="{1D0FAF38-BC71-D414-18E8-09C351466A19}"/>
                </a:ext>
              </a:extLst>
            </p:cNvPr>
            <p:cNvSpPr/>
            <p:nvPr/>
          </p:nvSpPr>
          <p:spPr>
            <a:xfrm>
              <a:off x="2627942" y="2889808"/>
              <a:ext cx="487392" cy="91745"/>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highlight>
                  <a:srgbClr val="FFFF00"/>
                </a:highlight>
              </a:endParaRPr>
            </a:p>
          </p:txBody>
        </p:sp>
        <p:cxnSp>
          <p:nvCxnSpPr>
            <p:cNvPr id="16" name="Connecteur droit 15">
              <a:extLst>
                <a:ext uri="{FF2B5EF4-FFF2-40B4-BE49-F238E27FC236}">
                  <a16:creationId xmlns:a16="http://schemas.microsoft.com/office/drawing/2014/main" id="{BCD1E6A7-FBAF-B8C1-6363-F4B51966B4E8}"/>
                </a:ext>
              </a:extLst>
            </p:cNvPr>
            <p:cNvCxnSpPr>
              <a:cxnSpLocks/>
            </p:cNvCxnSpPr>
            <p:nvPr/>
          </p:nvCxnSpPr>
          <p:spPr>
            <a:xfrm>
              <a:off x="3539346" y="2749179"/>
              <a:ext cx="0" cy="43783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Connecteur droit 16">
              <a:extLst>
                <a:ext uri="{FF2B5EF4-FFF2-40B4-BE49-F238E27FC236}">
                  <a16:creationId xmlns:a16="http://schemas.microsoft.com/office/drawing/2014/main" id="{3C710F19-4B85-45C1-5D4E-286834836F52}"/>
                </a:ext>
              </a:extLst>
            </p:cNvPr>
            <p:cNvCxnSpPr>
              <a:cxnSpLocks/>
            </p:cNvCxnSpPr>
            <p:nvPr/>
          </p:nvCxnSpPr>
          <p:spPr>
            <a:xfrm>
              <a:off x="3084690" y="2620650"/>
              <a:ext cx="0" cy="290981"/>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3725B745-4AFE-99FE-6572-66046105DFD2}"/>
                </a:ext>
              </a:extLst>
            </p:cNvPr>
            <p:cNvCxnSpPr>
              <a:cxnSpLocks/>
            </p:cNvCxnSpPr>
            <p:nvPr/>
          </p:nvCxnSpPr>
          <p:spPr>
            <a:xfrm flipH="1">
              <a:off x="1436542" y="2619286"/>
              <a:ext cx="292346" cy="11409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4DDD2E7A-E56C-2438-E93A-BC1AB5D703EE}"/>
                </a:ext>
              </a:extLst>
            </p:cNvPr>
            <p:cNvCxnSpPr>
              <a:cxnSpLocks/>
            </p:cNvCxnSpPr>
            <p:nvPr/>
          </p:nvCxnSpPr>
          <p:spPr>
            <a:xfrm>
              <a:off x="1428506" y="2717785"/>
              <a:ext cx="0" cy="43783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35F63E61-3AF3-FD70-DBDE-C5EEB9E81B59}"/>
                </a:ext>
              </a:extLst>
            </p:cNvPr>
            <p:cNvCxnSpPr>
              <a:cxnSpLocks/>
            </p:cNvCxnSpPr>
            <p:nvPr/>
          </p:nvCxnSpPr>
          <p:spPr>
            <a:xfrm>
              <a:off x="1716538" y="2619286"/>
              <a:ext cx="0" cy="290981"/>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24" name="Image 23">
            <a:extLst>
              <a:ext uri="{FF2B5EF4-FFF2-40B4-BE49-F238E27FC236}">
                <a16:creationId xmlns:a16="http://schemas.microsoft.com/office/drawing/2014/main" id="{D95F37C4-3AB8-F700-2F1E-E5E72AFA16CA}"/>
              </a:ext>
            </a:extLst>
          </p:cNvPr>
          <p:cNvPicPr>
            <a:picLocks noChangeAspect="1"/>
          </p:cNvPicPr>
          <p:nvPr/>
        </p:nvPicPr>
        <p:blipFill>
          <a:blip r:embed="rId4">
            <a:extLst>
              <a:ext uri="{28A0092B-C50C-407E-A947-70E740481C1C}">
                <a14:useLocalDpi xmlns:a14="http://schemas.microsoft.com/office/drawing/2010/main" val="0"/>
              </a:ext>
            </a:extLst>
          </a:blip>
          <a:srcRect t="24109" b="33651"/>
          <a:stretch>
            <a:fillRect/>
          </a:stretch>
        </p:blipFill>
        <p:spPr>
          <a:xfrm>
            <a:off x="626959" y="1272937"/>
            <a:ext cx="5218576" cy="2939063"/>
          </a:xfrm>
          <a:prstGeom prst="rect">
            <a:avLst/>
          </a:prstGeom>
        </p:spPr>
      </p:pic>
      <p:sp>
        <p:nvSpPr>
          <p:cNvPr id="3" name="Rectangle 1">
            <a:extLst>
              <a:ext uri="{FF2B5EF4-FFF2-40B4-BE49-F238E27FC236}">
                <a16:creationId xmlns:a16="http://schemas.microsoft.com/office/drawing/2014/main" id="{15DFAD15-085A-9384-F148-EC3583F93103}"/>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sp>
        <p:nvSpPr>
          <p:cNvPr id="8" name="Bulle narrative : ronde 7">
            <a:extLst>
              <a:ext uri="{FF2B5EF4-FFF2-40B4-BE49-F238E27FC236}">
                <a16:creationId xmlns:a16="http://schemas.microsoft.com/office/drawing/2014/main" id="{42702152-2D6F-98F1-7ABB-1FCE91C74A98}"/>
              </a:ext>
            </a:extLst>
          </p:cNvPr>
          <p:cNvSpPr/>
          <p:nvPr/>
        </p:nvSpPr>
        <p:spPr>
          <a:xfrm>
            <a:off x="6187908" y="1180810"/>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154007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77455-1167-078D-EFB2-0B4F24B414B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540D163-99F3-90EC-4133-8CE7C1CBA9CC}"/>
              </a:ext>
            </a:extLst>
          </p:cNvPr>
          <p:cNvSpPr>
            <a:spLocks noGrp="1"/>
          </p:cNvSpPr>
          <p:nvPr>
            <p:ph type="ctrTitle"/>
          </p:nvPr>
        </p:nvSpPr>
        <p:spPr>
          <a:xfrm>
            <a:off x="594000" y="396000"/>
            <a:ext cx="7064100" cy="396000"/>
          </a:xfrm>
        </p:spPr>
        <p:txBody>
          <a:bodyPr/>
          <a:lstStyle/>
          <a:p>
            <a:r>
              <a:rPr lang="fr-CH" dirty="0"/>
              <a:t>3. Sécurité et déplacements : les escaliers</a:t>
            </a:r>
            <a:endParaRPr lang="fr-FR" dirty="0"/>
          </a:p>
        </p:txBody>
      </p:sp>
      <p:sp>
        <p:nvSpPr>
          <p:cNvPr id="3" name="Textplatzhalter 2">
            <a:extLst>
              <a:ext uri="{FF2B5EF4-FFF2-40B4-BE49-F238E27FC236}">
                <a16:creationId xmlns:a16="http://schemas.microsoft.com/office/drawing/2014/main" id="{B839541E-F9DB-5378-3970-016FE6AD6E50}"/>
              </a:ext>
            </a:extLst>
          </p:cNvPr>
          <p:cNvSpPr>
            <a:spLocks noGrp="1"/>
          </p:cNvSpPr>
          <p:nvPr>
            <p:ph type="body" sz="quarter" idx="4294967295"/>
          </p:nvPr>
        </p:nvSpPr>
        <p:spPr>
          <a:xfrm>
            <a:off x="7543478" y="4560210"/>
            <a:ext cx="1349001" cy="243788"/>
          </a:xfrm>
        </p:spPr>
        <p:txBody>
          <a:bodyPr/>
          <a:lstStyle/>
          <a:p>
            <a:pPr marL="0" lvl="0" indent="0">
              <a:buNone/>
            </a:pPr>
            <a:r>
              <a:rPr lang="fr-FR" sz="1400" spc="50">
                <a:solidFill>
                  <a:srgbClr val="BBCF00"/>
                </a:solidFill>
                <a:latin typeface="NeueSans Pro Bold" pitchFamily="2" charset="0"/>
              </a:rPr>
              <a:t>canton de Vaud</a:t>
            </a:r>
          </a:p>
        </p:txBody>
      </p:sp>
      <p:sp>
        <p:nvSpPr>
          <p:cNvPr id="4" name="Fußzeilenplatzhalter 3">
            <a:extLst>
              <a:ext uri="{FF2B5EF4-FFF2-40B4-BE49-F238E27FC236}">
                <a16:creationId xmlns:a16="http://schemas.microsoft.com/office/drawing/2014/main" id="{82700DB1-5C3E-EFF6-DEDE-5F22F6A684BA}"/>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C3374ACE-3AC9-E7C8-4B49-E778EAFBDA9A}"/>
              </a:ext>
            </a:extLst>
          </p:cNvPr>
          <p:cNvSpPr>
            <a:spLocks noGrp="1"/>
          </p:cNvSpPr>
          <p:nvPr>
            <p:ph type="sldNum" sz="quarter" idx="15"/>
          </p:nvPr>
        </p:nvSpPr>
        <p:spPr/>
        <p:txBody>
          <a:bodyPr/>
          <a:lstStyle/>
          <a:p>
            <a:r>
              <a:rPr lang="de-CH"/>
              <a:t>Page </a:t>
            </a:r>
            <a:fld id="{453031DB-0871-4B44-8BA0-CCE754DA64BA}" type="slidenum">
              <a:rPr lang="de-CH" smtClean="0"/>
              <a:pPr/>
              <a:t>8</a:t>
            </a:fld>
            <a:endParaRPr lang="de-CH"/>
          </a:p>
        </p:txBody>
      </p:sp>
      <p:pic>
        <p:nvPicPr>
          <p:cNvPr id="28" name="Image 27" descr="Une image contenant mur, intérieur, contre-plaqué, plâtre&#10;&#10;Le contenu généré par l’IA peut être incorrect.">
            <a:extLst>
              <a:ext uri="{FF2B5EF4-FFF2-40B4-BE49-F238E27FC236}">
                <a16:creationId xmlns:a16="http://schemas.microsoft.com/office/drawing/2014/main" id="{C15AC061-DBE2-9A71-9AD2-C8AFA121A481}"/>
              </a:ext>
            </a:extLst>
          </p:cNvPr>
          <p:cNvPicPr>
            <a:picLocks noChangeAspect="1"/>
          </p:cNvPicPr>
          <p:nvPr/>
        </p:nvPicPr>
        <p:blipFill>
          <a:blip r:embed="rId3">
            <a:extLst>
              <a:ext uri="{28A0092B-C50C-407E-A947-70E740481C1C}">
                <a14:useLocalDpi xmlns:a14="http://schemas.microsoft.com/office/drawing/2010/main" val="0"/>
              </a:ext>
            </a:extLst>
          </a:blip>
          <a:srcRect l="15546" r="33454"/>
          <a:stretch>
            <a:fillRect/>
          </a:stretch>
        </p:blipFill>
        <p:spPr>
          <a:xfrm rot="5400000" flipV="1">
            <a:off x="3495513" y="2446822"/>
            <a:ext cx="1499785" cy="2037677"/>
          </a:xfrm>
          <a:prstGeom prst="rect">
            <a:avLst/>
          </a:prstGeom>
        </p:spPr>
      </p:pic>
      <p:pic>
        <p:nvPicPr>
          <p:cNvPr id="30" name="Image 29" descr="Une image contenant mur, intérieur, carreau, évier&#10;&#10;Le contenu généré par l’IA peut être incorrect.">
            <a:extLst>
              <a:ext uri="{FF2B5EF4-FFF2-40B4-BE49-F238E27FC236}">
                <a16:creationId xmlns:a16="http://schemas.microsoft.com/office/drawing/2014/main" id="{882710CC-7548-8A8A-C27D-4EF097832D7D}"/>
              </a:ext>
            </a:extLst>
          </p:cNvPr>
          <p:cNvPicPr>
            <a:picLocks noChangeAspect="1"/>
          </p:cNvPicPr>
          <p:nvPr/>
        </p:nvPicPr>
        <p:blipFill>
          <a:blip r:embed="rId4">
            <a:extLst>
              <a:ext uri="{28A0092B-C50C-407E-A947-70E740481C1C}">
                <a14:useLocalDpi xmlns:a14="http://schemas.microsoft.com/office/drawing/2010/main" val="0"/>
              </a:ext>
            </a:extLst>
          </a:blip>
          <a:srcRect l="22616" t="11144" r="6326" b="-331"/>
          <a:stretch>
            <a:fillRect/>
          </a:stretch>
        </p:blipFill>
        <p:spPr>
          <a:xfrm rot="5400000" flipV="1">
            <a:off x="406989" y="1464440"/>
            <a:ext cx="2939065" cy="2556067"/>
          </a:xfrm>
          <a:prstGeom prst="rect">
            <a:avLst/>
          </a:prstGeom>
        </p:spPr>
      </p:pic>
      <p:pic>
        <p:nvPicPr>
          <p:cNvPr id="36" name="Image 35" descr="Une image contenant personne, habits, mur, homme&#10;&#10;Le contenu généré par l’IA peut être incorrect.">
            <a:extLst>
              <a:ext uri="{FF2B5EF4-FFF2-40B4-BE49-F238E27FC236}">
                <a16:creationId xmlns:a16="http://schemas.microsoft.com/office/drawing/2014/main" id="{4A905DDA-2987-5819-99A3-AFF01E6E3821}"/>
              </a:ext>
            </a:extLst>
          </p:cNvPr>
          <p:cNvPicPr>
            <a:picLocks noChangeAspect="1"/>
          </p:cNvPicPr>
          <p:nvPr/>
        </p:nvPicPr>
        <p:blipFill>
          <a:blip r:embed="rId5" cstate="print">
            <a:extLst>
              <a:ext uri="{28A0092B-C50C-407E-A947-70E740481C1C}">
                <a14:useLocalDpi xmlns:a14="http://schemas.microsoft.com/office/drawing/2010/main" val="0"/>
              </a:ext>
            </a:extLst>
          </a:blip>
          <a:srcRect l="59357" r="1" b="40127"/>
          <a:stretch>
            <a:fillRect/>
          </a:stretch>
        </p:blipFill>
        <p:spPr>
          <a:xfrm rot="5400000">
            <a:off x="3555395" y="931548"/>
            <a:ext cx="1389960" cy="2047625"/>
          </a:xfrm>
          <a:prstGeom prst="rect">
            <a:avLst/>
          </a:prstGeom>
        </p:spPr>
      </p:pic>
      <p:grpSp>
        <p:nvGrpSpPr>
          <p:cNvPr id="14" name="Groupe 13">
            <a:extLst>
              <a:ext uri="{FF2B5EF4-FFF2-40B4-BE49-F238E27FC236}">
                <a16:creationId xmlns:a16="http://schemas.microsoft.com/office/drawing/2014/main" id="{6865B099-69CF-84C4-4DDE-2523242E79C3}"/>
              </a:ext>
            </a:extLst>
          </p:cNvPr>
          <p:cNvGrpSpPr/>
          <p:nvPr/>
        </p:nvGrpSpPr>
        <p:grpSpPr>
          <a:xfrm>
            <a:off x="6084168" y="2822040"/>
            <a:ext cx="2468001" cy="1389960"/>
            <a:chOff x="609697" y="2822040"/>
            <a:chExt cx="2468001" cy="1389960"/>
          </a:xfrm>
        </p:grpSpPr>
        <p:pic>
          <p:nvPicPr>
            <p:cNvPr id="24" name="Image 23">
              <a:extLst>
                <a:ext uri="{FF2B5EF4-FFF2-40B4-BE49-F238E27FC236}">
                  <a16:creationId xmlns:a16="http://schemas.microsoft.com/office/drawing/2014/main" id="{9419F686-128C-9DBB-B33D-038B7B01139C}"/>
                </a:ext>
              </a:extLst>
            </p:cNvPr>
            <p:cNvPicPr>
              <a:picLocks noChangeAspect="1"/>
            </p:cNvPicPr>
            <p:nvPr/>
          </p:nvPicPr>
          <p:blipFill>
            <a:blip r:embed="rId6" cstate="print">
              <a:extLst>
                <a:ext uri="{28A0092B-C50C-407E-A947-70E740481C1C}">
                  <a14:useLocalDpi xmlns:a14="http://schemas.microsoft.com/office/drawing/2010/main" val="0"/>
                </a:ext>
              </a:extLst>
            </a:blip>
            <a:srcRect t="24109" b="33651"/>
            <a:stretch>
              <a:fillRect/>
            </a:stretch>
          </p:blipFill>
          <p:spPr>
            <a:xfrm>
              <a:off x="609697" y="2822040"/>
              <a:ext cx="2468001" cy="1389960"/>
            </a:xfrm>
            <a:prstGeom prst="rect">
              <a:avLst/>
            </a:prstGeom>
          </p:spPr>
        </p:pic>
        <p:sp>
          <p:nvSpPr>
            <p:cNvPr id="12" name="Ellipse 11">
              <a:extLst>
                <a:ext uri="{FF2B5EF4-FFF2-40B4-BE49-F238E27FC236}">
                  <a16:creationId xmlns:a16="http://schemas.microsoft.com/office/drawing/2014/main" id="{A54BA1E5-90C7-32E7-3DA0-C27454B54AB8}"/>
                </a:ext>
              </a:extLst>
            </p:cNvPr>
            <p:cNvSpPr/>
            <p:nvPr/>
          </p:nvSpPr>
          <p:spPr>
            <a:xfrm>
              <a:off x="1061827" y="3075806"/>
              <a:ext cx="181999" cy="181999"/>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32" name="Connecteur droit 31">
              <a:extLst>
                <a:ext uri="{FF2B5EF4-FFF2-40B4-BE49-F238E27FC236}">
                  <a16:creationId xmlns:a16="http://schemas.microsoft.com/office/drawing/2014/main" id="{263645A9-5519-DF35-4AF2-D0A0A38B199D}"/>
                </a:ext>
              </a:extLst>
            </p:cNvPr>
            <p:cNvCxnSpPr/>
            <p:nvPr/>
          </p:nvCxnSpPr>
          <p:spPr>
            <a:xfrm>
              <a:off x="1099810" y="4083918"/>
              <a:ext cx="1656184" cy="128082"/>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89A8E804-FE07-874E-F35F-4194D67E991E}"/>
                </a:ext>
              </a:extLst>
            </p:cNvPr>
            <p:cNvCxnSpPr>
              <a:cxnSpLocks/>
            </p:cNvCxnSpPr>
            <p:nvPr/>
          </p:nvCxnSpPr>
          <p:spPr>
            <a:xfrm>
              <a:off x="1243826" y="3735708"/>
              <a:ext cx="1427963" cy="189446"/>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AAF06986-5883-AC54-FD86-18610820A34F}"/>
                </a:ext>
              </a:extLst>
            </p:cNvPr>
            <p:cNvCxnSpPr>
              <a:cxnSpLocks/>
            </p:cNvCxnSpPr>
            <p:nvPr/>
          </p:nvCxnSpPr>
          <p:spPr>
            <a:xfrm>
              <a:off x="1387842" y="3479836"/>
              <a:ext cx="1265707" cy="193027"/>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9" name="ZoneTexte 8">
            <a:extLst>
              <a:ext uri="{FF2B5EF4-FFF2-40B4-BE49-F238E27FC236}">
                <a16:creationId xmlns:a16="http://schemas.microsoft.com/office/drawing/2014/main" id="{C3888801-D80C-2567-7B87-37BBAFD7DBE0}"/>
              </a:ext>
            </a:extLst>
          </p:cNvPr>
          <p:cNvSpPr txBox="1"/>
          <p:nvPr/>
        </p:nvSpPr>
        <p:spPr>
          <a:xfrm>
            <a:off x="5646120" y="1281802"/>
            <a:ext cx="2995525" cy="1015663"/>
          </a:xfrm>
          <a:prstGeom prst="rect">
            <a:avLst/>
          </a:prstGeom>
          <a:noFill/>
        </p:spPr>
        <p:txBody>
          <a:bodyPr wrap="square">
            <a:spAutoFit/>
          </a:bodyPr>
          <a:lstStyle/>
          <a:p>
            <a:r>
              <a:rPr lang="fr-FR" sz="1200" b="1" dirty="0">
                <a:solidFill>
                  <a:schemeClr val="tx2"/>
                </a:solidFill>
              </a:rPr>
              <a:t>Adaptations possibles :</a:t>
            </a:r>
          </a:p>
          <a:p>
            <a:pPr marL="285750" indent="-285750">
              <a:buFontTx/>
              <a:buChar char="-"/>
            </a:pPr>
            <a:r>
              <a:rPr lang="fr-FR" sz="1200" dirty="0">
                <a:solidFill>
                  <a:schemeClr val="tx2"/>
                </a:solidFill>
              </a:rPr>
              <a:t>Marquer les marches</a:t>
            </a:r>
          </a:p>
          <a:p>
            <a:pPr marL="285750" indent="-285750">
              <a:buFontTx/>
              <a:buChar char="-"/>
            </a:pPr>
            <a:r>
              <a:rPr lang="fr-FR" sz="1200" dirty="0">
                <a:solidFill>
                  <a:schemeClr val="tx2"/>
                </a:solidFill>
              </a:rPr>
              <a:t>Mains courantes des deux côtés</a:t>
            </a:r>
          </a:p>
          <a:p>
            <a:pPr marL="285750" indent="-285750">
              <a:buFontTx/>
              <a:buChar char="-"/>
            </a:pPr>
            <a:r>
              <a:rPr lang="fr-FR" sz="1200" dirty="0">
                <a:solidFill>
                  <a:schemeClr val="tx2"/>
                </a:solidFill>
              </a:rPr>
              <a:t>Privilégier le bois et forme ronde</a:t>
            </a:r>
          </a:p>
          <a:p>
            <a:pPr marL="285750" indent="-285750">
              <a:buFontTx/>
              <a:buChar char="-"/>
            </a:pPr>
            <a:r>
              <a:rPr lang="fr-FR" sz="1200" dirty="0">
                <a:solidFill>
                  <a:schemeClr val="tx2"/>
                </a:solidFill>
              </a:rPr>
              <a:t>Eclairer la montée </a:t>
            </a:r>
          </a:p>
        </p:txBody>
      </p:sp>
    </p:spTree>
    <p:extLst>
      <p:ext uri="{BB962C8B-B14F-4D97-AF65-F5344CB8AC3E}">
        <p14:creationId xmlns:p14="http://schemas.microsoft.com/office/powerpoint/2010/main" val="868376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37EC5-CF1C-AB2D-A21C-2D877CA6942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25E69A4-1722-71D8-2EF4-596C10AACCB5}"/>
              </a:ext>
            </a:extLst>
          </p:cNvPr>
          <p:cNvSpPr>
            <a:spLocks noGrp="1"/>
          </p:cNvSpPr>
          <p:nvPr>
            <p:ph type="ctrTitle"/>
          </p:nvPr>
        </p:nvSpPr>
        <p:spPr/>
        <p:txBody>
          <a:bodyPr/>
          <a:lstStyle/>
          <a:p>
            <a:r>
              <a:rPr lang="fr-CH" dirty="0"/>
              <a:t>4. Entrée de l’appartement</a:t>
            </a:r>
            <a:endParaRPr lang="fr-FR" dirty="0"/>
          </a:p>
        </p:txBody>
      </p:sp>
      <p:sp>
        <p:nvSpPr>
          <p:cNvPr id="4" name="Fußzeilenplatzhalter 3">
            <a:extLst>
              <a:ext uri="{FF2B5EF4-FFF2-40B4-BE49-F238E27FC236}">
                <a16:creationId xmlns:a16="http://schemas.microsoft.com/office/drawing/2014/main" id="{A663F8F9-129B-28EF-B1AF-B605694F9BE5}"/>
              </a:ext>
            </a:extLst>
          </p:cNvPr>
          <p:cNvSpPr>
            <a:spLocks noGrp="1"/>
          </p:cNvSpPr>
          <p:nvPr>
            <p:ph type="ftr" sz="quarter" idx="13"/>
          </p:nvPr>
        </p:nvSpPr>
        <p:spPr/>
        <p:txBody>
          <a:bodyPr/>
          <a:lstStyle/>
          <a:p>
            <a:r>
              <a:rPr lang="fr-FR"/>
              <a:t>Quizz / adaptations et habitat / 2026</a:t>
            </a:r>
          </a:p>
        </p:txBody>
      </p:sp>
      <p:sp>
        <p:nvSpPr>
          <p:cNvPr id="6" name="Foliennummernplatzhalter 5">
            <a:extLst>
              <a:ext uri="{FF2B5EF4-FFF2-40B4-BE49-F238E27FC236}">
                <a16:creationId xmlns:a16="http://schemas.microsoft.com/office/drawing/2014/main" id="{9CD3663F-FD96-FA2C-6620-062890713D7B}"/>
              </a:ext>
            </a:extLst>
          </p:cNvPr>
          <p:cNvSpPr>
            <a:spLocks noGrp="1"/>
          </p:cNvSpPr>
          <p:nvPr>
            <p:ph type="sldNum" sz="quarter" idx="15"/>
          </p:nvPr>
        </p:nvSpPr>
        <p:spPr/>
        <p:txBody>
          <a:bodyPr/>
          <a:lstStyle/>
          <a:p>
            <a:r>
              <a:rPr lang="de-CH"/>
              <a:t>Page </a:t>
            </a:r>
            <a:fld id="{453031DB-0871-4B44-8BA0-CCE754DA64BA}" type="slidenum">
              <a:rPr lang="de-CH" smtClean="0"/>
              <a:pPr/>
              <a:t>9</a:t>
            </a:fld>
            <a:endParaRPr lang="de-CH"/>
          </a:p>
        </p:txBody>
      </p:sp>
      <p:sp>
        <p:nvSpPr>
          <p:cNvPr id="3" name="Rectangle 1">
            <a:extLst>
              <a:ext uri="{FF2B5EF4-FFF2-40B4-BE49-F238E27FC236}">
                <a16:creationId xmlns:a16="http://schemas.microsoft.com/office/drawing/2014/main" id="{AAB49816-3A52-C160-DEA3-D238D5299753}"/>
              </a:ext>
            </a:extLst>
          </p:cNvPr>
          <p:cNvSpPr>
            <a:spLocks noChangeArrowheads="1"/>
          </p:cNvSpPr>
          <p:nvPr/>
        </p:nvSpPr>
        <p:spPr bwMode="auto">
          <a:xfrm>
            <a:off x="6083999" y="1272937"/>
            <a:ext cx="247421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a:ln>
                  <a:noFill/>
                </a:ln>
                <a:solidFill>
                  <a:schemeClr val="tx1"/>
                </a:solidFill>
                <a:effectLst/>
                <a:latin typeface="Arial" panose="020B0604020202020204" pitchFamily="34" charset="0"/>
              </a:rPr>
              <a:t>Quelles sont les adaptations à recommander ?</a:t>
            </a:r>
          </a:p>
        </p:txBody>
      </p:sp>
      <p:pic>
        <p:nvPicPr>
          <p:cNvPr id="7" name="Image 6" descr="Une image contenant mur, roue, intérieur, pneu&#10;&#10;Le contenu généré par l’IA peut être incorrect.">
            <a:extLst>
              <a:ext uri="{FF2B5EF4-FFF2-40B4-BE49-F238E27FC236}">
                <a16:creationId xmlns:a16="http://schemas.microsoft.com/office/drawing/2014/main" id="{C7E1E927-3220-7BAD-157B-967DBEA5C813}"/>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27514" b="17951"/>
          <a:stretch>
            <a:fillRect/>
          </a:stretch>
        </p:blipFill>
        <p:spPr>
          <a:xfrm>
            <a:off x="585787" y="1276350"/>
            <a:ext cx="2893219" cy="2804984"/>
          </a:xfrm>
          <a:prstGeom prst="rect">
            <a:avLst/>
          </a:prstGeom>
        </p:spPr>
      </p:pic>
      <p:sp>
        <p:nvSpPr>
          <p:cNvPr id="5" name="Bulle narrative : ronde 4">
            <a:extLst>
              <a:ext uri="{FF2B5EF4-FFF2-40B4-BE49-F238E27FC236}">
                <a16:creationId xmlns:a16="http://schemas.microsoft.com/office/drawing/2014/main" id="{F3C725D8-F810-050E-CD20-954557820559}"/>
              </a:ext>
            </a:extLst>
          </p:cNvPr>
          <p:cNvSpPr/>
          <p:nvPr/>
        </p:nvSpPr>
        <p:spPr>
          <a:xfrm>
            <a:off x="6083999" y="1239529"/>
            <a:ext cx="2702815" cy="1143453"/>
          </a:xfrm>
          <a:prstGeom prst="wedgeEllipseCallout">
            <a:avLst>
              <a:gd name="adj1" fmla="val 40319"/>
              <a:gd name="adj2" fmla="val 80238"/>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ltLang="fr-FR" dirty="0">
                <a:solidFill>
                  <a:schemeClr val="tx1"/>
                </a:solidFill>
                <a:latin typeface="Arial" panose="020B0604020202020204" pitchFamily="34" charset="0"/>
              </a:rPr>
              <a:t>Quelles sont les adaptations à recommander ?</a:t>
            </a:r>
          </a:p>
        </p:txBody>
      </p:sp>
    </p:spTree>
    <p:extLst>
      <p:ext uri="{BB962C8B-B14F-4D97-AF65-F5344CB8AC3E}">
        <p14:creationId xmlns:p14="http://schemas.microsoft.com/office/powerpoint/2010/main" val="511421302"/>
      </p:ext>
    </p:extLst>
  </p:cSld>
  <p:clrMapOvr>
    <a:masterClrMapping/>
  </p:clrMapOvr>
</p:sld>
</file>

<file path=ppt/theme/theme1.xml><?xml version="1.0" encoding="utf-8"?>
<a:theme xmlns:a="http://schemas.openxmlformats.org/drawingml/2006/main" name="Modèle_PowerPoint">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SC Zwischenfolien">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SC Inhaltsfolien">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SC Bildfolien">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
  <a:themeElements>
    <a:clrScheme name="Pro Senectute">
      <a:dk1>
        <a:srgbClr val="000000"/>
      </a:dk1>
      <a:lt1>
        <a:srgbClr val="FFFFFF"/>
      </a:lt1>
      <a:dk2>
        <a:srgbClr val="00726F"/>
      </a:dk2>
      <a:lt2>
        <a:srgbClr val="FFFFFF"/>
      </a:lt2>
      <a:accent1>
        <a:srgbClr val="BBCF00"/>
      </a:accent1>
      <a:accent2>
        <a:srgbClr val="37AA32"/>
      </a:accent2>
      <a:accent3>
        <a:srgbClr val="FFED00"/>
      </a:accent3>
      <a:accent4>
        <a:srgbClr val="007B48"/>
      </a:accent4>
      <a:accent5>
        <a:srgbClr val="00726F"/>
      </a:accent5>
      <a:accent6>
        <a:srgbClr val="005771"/>
      </a:accent6>
      <a:hlink>
        <a:srgbClr val="0000FF"/>
      </a:hlink>
      <a:folHlink>
        <a:srgbClr val="800080"/>
      </a:folHlink>
    </a:clrScheme>
    <a:fontScheme name="Pro Senectute">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115e081-1fd9-49b5-9f2c-8c8752ceb710">
      <Terms xmlns="http://schemas.microsoft.com/office/infopath/2007/PartnerControls"/>
    </lcf76f155ced4ddcb4097134ff3c332f>
    <TaxCatchAll xmlns="f72808e0-566d-49ff-8d4c-41ebf0f40c9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42917CA205F414DAFA619F6D75C4711" ma:contentTypeVersion="18" ma:contentTypeDescription="Crée un document." ma:contentTypeScope="" ma:versionID="012654ea123efee2920f8189d4b5d1c7">
  <xsd:schema xmlns:xsd="http://www.w3.org/2001/XMLSchema" xmlns:xs="http://www.w3.org/2001/XMLSchema" xmlns:p="http://schemas.microsoft.com/office/2006/metadata/properties" xmlns:ns2="1115e081-1fd9-49b5-9f2c-8c8752ceb710" xmlns:ns3="f72808e0-566d-49ff-8d4c-41ebf0f40c90" targetNamespace="http://schemas.microsoft.com/office/2006/metadata/properties" ma:root="true" ma:fieldsID="0bb85fb8c7e7455dbc2b5d792eb5e964" ns2:_="" ns3:_="">
    <xsd:import namespace="1115e081-1fd9-49b5-9f2c-8c8752ceb710"/>
    <xsd:import namespace="f72808e0-566d-49ff-8d4c-41ebf0f40c9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lcf76f155ced4ddcb4097134ff3c332f" minOccurs="0"/>
                <xsd:element ref="ns3:TaxCatchAll" minOccurs="0"/>
                <xsd:element ref="ns2:MediaServiceLocation"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15e081-1fd9-49b5-9f2c-8c8752ce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fc4f0c1c-f5c3-47a6-b14e-22125e6d4880"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72808e0-566d-49ff-8d4c-41ebf0f40c90"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6c4b6114-8aec-4f5f-9c37-07f50de1cc4a}" ma:internalName="TaxCatchAll" ma:showField="CatchAllData" ma:web="f72808e0-566d-49ff-8d4c-41ebf0f40c90">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BEE3FC-C8E6-4616-A076-1C6D91FF3F53}">
  <ds:schemaRefs>
    <ds:schemaRef ds:uri="http://schemas.microsoft.com/office/2006/metadata/properties"/>
    <ds:schemaRef ds:uri="http://purl.org/dc/terms/"/>
    <ds:schemaRef ds:uri="1115e081-1fd9-49b5-9f2c-8c8752ceb710"/>
    <ds:schemaRef ds:uri="http://purl.org/dc/dcmitype/"/>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f72808e0-566d-49ff-8d4c-41ebf0f40c90"/>
  </ds:schemaRefs>
</ds:datastoreItem>
</file>

<file path=customXml/itemProps2.xml><?xml version="1.0" encoding="utf-8"?>
<ds:datastoreItem xmlns:ds="http://schemas.openxmlformats.org/officeDocument/2006/customXml" ds:itemID="{2BD5BFD6-0669-4915-9CED-686FB002C3F4}">
  <ds:schemaRefs>
    <ds:schemaRef ds:uri="http://schemas.microsoft.com/sharepoint/v3/contenttype/forms"/>
  </ds:schemaRefs>
</ds:datastoreItem>
</file>

<file path=customXml/itemProps3.xml><?xml version="1.0" encoding="utf-8"?>
<ds:datastoreItem xmlns:ds="http://schemas.openxmlformats.org/officeDocument/2006/customXml" ds:itemID="{0EF16610-E28D-4969-AF01-BA9FF83DE68A}">
  <ds:schemaRefs>
    <ds:schemaRef ds:uri="1115e081-1fd9-49b5-9f2c-8c8752ceb710"/>
    <ds:schemaRef ds:uri="f72808e0-566d-49ff-8d4c-41ebf0f40c9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PSFR_Quizzz</Template>
  <TotalTime>39</TotalTime>
  <Words>3316</Words>
  <Application>Microsoft Office PowerPoint</Application>
  <PresentationFormat>On-screen Show (16:9)</PresentationFormat>
  <Paragraphs>420</Paragraphs>
  <Slides>24</Slides>
  <Notes>24</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Modèle_PowerPoint</vt:lpstr>
      <vt:lpstr>PSC Zwischenfolien</vt:lpstr>
      <vt:lpstr>PSC Inhaltsfolien</vt:lpstr>
      <vt:lpstr>PSC Bildfolien</vt:lpstr>
      <vt:lpstr>QUIZZ Adaptation du logement</vt:lpstr>
      <vt:lpstr>QUIZZ – Adaptation du logement</vt:lpstr>
      <vt:lpstr>1. Entrées / Sorties </vt:lpstr>
      <vt:lpstr>1. Entrées / Sorties </vt:lpstr>
      <vt:lpstr>2. Entrée d’immeuble</vt:lpstr>
      <vt:lpstr>2. Entrée d’immeuble</vt:lpstr>
      <vt:lpstr>3. Sécurité et déplacements : les escaliers</vt:lpstr>
      <vt:lpstr>3. Sécurité et déplacements : les escaliers</vt:lpstr>
      <vt:lpstr>4. Entrée de l’appartement</vt:lpstr>
      <vt:lpstr>4. Entrée de l’appartement</vt:lpstr>
      <vt:lpstr>5. Sécurité et déplacements : seuils</vt:lpstr>
      <vt:lpstr>5. Sécurité et déplacements : seuils balcons</vt:lpstr>
      <vt:lpstr>6. Eclairage </vt:lpstr>
      <vt:lpstr>6. Eclairage </vt:lpstr>
      <vt:lpstr>7. Salle de bain</vt:lpstr>
      <vt:lpstr>7. Salle de douche</vt:lpstr>
      <vt:lpstr>8. Cuisine et pièces de vie</vt:lpstr>
      <vt:lpstr>8. Cuisine et pièces de vie</vt:lpstr>
      <vt:lpstr>9. Changement climatique</vt:lpstr>
      <vt:lpstr>9. Changement climatique</vt:lpstr>
      <vt:lpstr>10. Acoustique </vt:lpstr>
      <vt:lpstr>10. Acoustique </vt:lpstr>
      <vt:lpstr>Pour aller plus loin </vt:lpstr>
      <vt:lpstr>Nous contacter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QUIZZ Adaptation du logement</dc:title>
  <dc:creator>De Bussac Jeanne</dc:creator>
  <cp:lastModifiedBy>Utilisateur Microsoft Office</cp:lastModifiedBy>
  <cp:revision>9</cp:revision>
  <cp:lastPrinted>2026-02-06T10:09:10Z</cp:lastPrinted>
  <dcterms:created xsi:type="dcterms:W3CDTF">2025-12-15T10:21:47Z</dcterms:created>
  <dcterms:modified xsi:type="dcterms:W3CDTF">2026-06-30T08:41:28Z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0x010100142917CA205F414DAFA619F6D75C4711</vt:lpwstr>
  </property>
  <property fmtid="{D5CDD505-2E9C-101B-9397-08002B2CF9AE}" pid="3" name="Order">
    <vt:r8>39200</vt:r8>
  </property>
  <property fmtid="{D5CDD505-2E9C-101B-9397-08002B2CF9AE}" pid="4" name="MediaServiceImageTags">
    <vt:lpwstr/>
  </property>
</Properties>
</file>